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ppt/tags/tag1.xml" ContentType="application/vnd.openxmlformats-officedocument.presentationml.tag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4"/>
  </p:notesMasterIdLst>
  <p:handoutMasterIdLst>
    <p:handoutMasterId r:id="rId35"/>
  </p:handoutMasterIdLst>
  <p:sldIdLst>
    <p:sldId id="510" r:id="rId2"/>
    <p:sldId id="544" r:id="rId3"/>
    <p:sldId id="446" r:id="rId4"/>
    <p:sldId id="509" r:id="rId5"/>
    <p:sldId id="562" r:id="rId6"/>
    <p:sldId id="563" r:id="rId7"/>
    <p:sldId id="586" r:id="rId8"/>
    <p:sldId id="565" r:id="rId9"/>
    <p:sldId id="567" r:id="rId10"/>
    <p:sldId id="570" r:id="rId11"/>
    <p:sldId id="572" r:id="rId12"/>
    <p:sldId id="449" r:id="rId13"/>
    <p:sldId id="447" r:id="rId14"/>
    <p:sldId id="450" r:id="rId15"/>
    <p:sldId id="606" r:id="rId16"/>
    <p:sldId id="465" r:id="rId17"/>
    <p:sldId id="615" r:id="rId18"/>
    <p:sldId id="616" r:id="rId19"/>
    <p:sldId id="456" r:id="rId20"/>
    <p:sldId id="613" r:id="rId21"/>
    <p:sldId id="614" r:id="rId22"/>
    <p:sldId id="487" r:id="rId23"/>
    <p:sldId id="488" r:id="rId24"/>
    <p:sldId id="490" r:id="rId25"/>
    <p:sldId id="607" r:id="rId26"/>
    <p:sldId id="608" r:id="rId27"/>
    <p:sldId id="609" r:id="rId28"/>
    <p:sldId id="610" r:id="rId29"/>
    <p:sldId id="617" r:id="rId30"/>
    <p:sldId id="612" r:id="rId31"/>
    <p:sldId id="611" r:id="rId32"/>
    <p:sldId id="445" r:id="rId33"/>
  </p:sldIdLst>
  <p:sldSz cx="9144000" cy="6858000" type="screen4x3"/>
  <p:notesSz cx="6858000" cy="9144000"/>
  <p:defaultTextStyle>
    <a:defPPr>
      <a:defRPr lang="zh-CN"/>
    </a:defPPr>
    <a:lvl1pPr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经典繁角篆" pitchFamily="49" charset="-122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经典繁角篆" pitchFamily="49" charset="-122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经典繁角篆" pitchFamily="49" charset="-122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经典繁角篆" pitchFamily="49" charset="-122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经典繁角篆" pitchFamily="49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经典繁角篆" pitchFamily="49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经典繁角篆" pitchFamily="49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经典繁角篆" pitchFamily="49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经典繁角篆" pitchFamily="49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1D1D"/>
    <a:srgbClr val="FFFF00"/>
    <a:srgbClr val="66FF33"/>
    <a:srgbClr val="FF9900"/>
    <a:srgbClr val="FF3300"/>
    <a:srgbClr val="CCFFFF"/>
    <a:srgbClr val="4DD8DF"/>
    <a:srgbClr val="FF9933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4934" autoAdjust="0"/>
    <p:restoredTop sz="94660"/>
  </p:normalViewPr>
  <p:slideViewPr>
    <p:cSldViewPr>
      <p:cViewPr varScale="1">
        <p:scale>
          <a:sx n="70" d="100"/>
          <a:sy n="70" d="100"/>
        </p:scale>
        <p:origin x="-1398" y="-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3018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handoutMaster" Target="handoutMasters/handoutMaster1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19.emf"/><Relationship Id="rId1" Type="http://schemas.openxmlformats.org/officeDocument/2006/relationships/image" Target="../media/image18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21.emf"/><Relationship Id="rId1" Type="http://schemas.openxmlformats.org/officeDocument/2006/relationships/image" Target="../media/image20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2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822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822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822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6D709244-4E06-4E00-A3BF-429B8865D14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88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1881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48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882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41882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1882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ea typeface="宋体" pitchFamily="2" charset="-122"/>
              </a:defRPr>
            </a:lvl1pPr>
          </a:lstStyle>
          <a:p>
            <a:pPr>
              <a:defRPr/>
            </a:pPr>
            <a:fld id="{B6F02E00-18D9-4957-8171-F5D84B2DD18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42C5D4C-3B97-4861-A82C-3F7244B4F3CE}" type="slidenum">
              <a:rPr lang="en-US" altLang="zh-CN" smtClean="0"/>
              <a:pPr/>
              <a:t>5</a:t>
            </a:fld>
            <a:endParaRPr lang="en-US" altLang="zh-CN" smtClean="0"/>
          </a:p>
        </p:txBody>
      </p:sp>
      <p:sp>
        <p:nvSpPr>
          <p:cNvPr id="35843" name="Rectangle 7"/>
          <p:cNvSpPr txBox="1">
            <a:spLocks noGrp="1"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7243F0F1-33E6-40D4-9A82-5F585017CA6E}" type="slidenum">
              <a:rPr kumimoji="1" lang="en-US" altLang="zh-CN" sz="1200">
                <a:latin typeface="Times New Roman" pitchFamily="18" charset="0"/>
                <a:ea typeface="宋体" pitchFamily="2" charset="-122"/>
              </a:rPr>
              <a:pPr algn="r"/>
              <a:t>5</a:t>
            </a:fld>
            <a:endParaRPr kumimoji="1" lang="en-US" altLang="zh-CN" sz="1200">
              <a:latin typeface="Times New Roman" pitchFamily="18" charset="0"/>
              <a:ea typeface="宋体" pitchFamily="2" charset="-122"/>
            </a:endParaRPr>
          </a:p>
        </p:txBody>
      </p:sp>
      <p:sp>
        <p:nvSpPr>
          <p:cNvPr id="3584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584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</p:spPr>
        <p:txBody>
          <a:bodyPr/>
          <a:lstStyle/>
          <a:p>
            <a:pPr eaLnBrk="1" hangingPunct="1"/>
            <a:endParaRPr lang="zh-CN" altLang="zh-CN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4338200-C623-4C88-BC80-1E14A446A6B7}" type="slidenum">
              <a:rPr lang="en-US" altLang="zh-CN" smtClean="0"/>
              <a:pPr/>
              <a:t>8</a:t>
            </a:fld>
            <a:endParaRPr lang="en-US" altLang="zh-CN" smtClean="0"/>
          </a:p>
        </p:txBody>
      </p:sp>
      <p:sp>
        <p:nvSpPr>
          <p:cNvPr id="36867" name="Rectangle 7"/>
          <p:cNvSpPr txBox="1">
            <a:spLocks noGrp="1"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524A0706-3FCD-49C4-B3CE-9934A65F9018}" type="slidenum">
              <a:rPr kumimoji="1" lang="en-US" altLang="zh-CN" sz="1200">
                <a:latin typeface="Times New Roman" pitchFamily="18" charset="0"/>
                <a:ea typeface="宋体" pitchFamily="2" charset="-122"/>
              </a:rPr>
              <a:pPr algn="r"/>
              <a:t>8</a:t>
            </a:fld>
            <a:endParaRPr kumimoji="1" lang="en-US" altLang="zh-CN" sz="1200">
              <a:latin typeface="Times New Roman" pitchFamily="18" charset="0"/>
              <a:ea typeface="宋体" pitchFamily="2" charset="-122"/>
            </a:endParaRPr>
          </a:p>
        </p:txBody>
      </p:sp>
      <p:sp>
        <p:nvSpPr>
          <p:cNvPr id="3686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686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</p:spPr>
        <p:txBody>
          <a:bodyPr/>
          <a:lstStyle/>
          <a:p>
            <a:pPr eaLnBrk="1" hangingPunct="1"/>
            <a:endParaRPr lang="zh-CN" altLang="zh-CN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79D5587-7CAA-408D-B065-3CBB9041DF5C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08EEC4A-6959-498B-8622-77B705FECDF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A9576E6-FEAB-4663-81B1-BD98A72FBB5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2F3A6DC-BE6B-455F-AE64-29E31D9D623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BE428CA-4D2F-4BEB-BE73-C9ED948BAEAE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9AFE549-6B55-47B0-8EC9-1459F99112F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4CCBA17-2546-4368-BFFD-210F3B83006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EE0C17A-57D8-4FFA-BC16-C08465AC2D5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9AF4C8C-5B35-45B9-98B5-B35305F53D9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43424F0-D44F-4273-9E55-6F0B49EC9D4B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E386E4-B4A0-4755-BE32-B8C19787BA5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400"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ea typeface="+mn-ea"/>
              </a:defRPr>
            </a:lvl1pPr>
          </a:lstStyle>
          <a:p>
            <a:pPr>
              <a:defRPr/>
            </a:pPr>
            <a:fld id="{018C6C07-F657-4355-9DBE-85A3793E14A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4.N&#31181;&#26410;&#26469;final.mpg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zjubiolab.zju.edu.cn/lesson/" TargetMode="External"/><Relationship Id="rId5" Type="http://schemas.openxmlformats.org/officeDocument/2006/relationships/image" Target="../media/image3.jpeg"/><Relationship Id="rId4" Type="http://schemas.openxmlformats.org/officeDocument/2006/relationships/hyperlink" Target="mailto:wumin@zju.edu.cn" TargetMode="Externa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&#21452;&#33073;&#27687;&#26680;&#33527;&#37240;&#27979;&#24207;&#27861;.mov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hyperlink" Target="http://img51.com/wallpaper/1158/pic_4.htm" TargetMode="Externa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&#27993;&#22823;&#65306;&#35753;&#26368;&#20248;&#31168;&#30340;&#25945;&#25480;&#31449;&#22312;&#25945;&#23398;&#31532;&#19968;&#32447;.mp4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oleObject2.bin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5" Type="http://schemas.openxmlformats.org/officeDocument/2006/relationships/oleObject" Target="../embeddings/oleObject4.bin"/><Relationship Id="rId4" Type="http://schemas.openxmlformats.org/officeDocument/2006/relationships/oleObject" Target="../embeddings/oleObject3.bin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hyperlink" Target="&#19968;&#20301;&#36864;&#23398;&#21516;&#23398;&#33268;&#20025;&#38738;&#23398;&#22253;&#21556;&#25935;&#32769;&#24072;&#30340;&#19968;&#23553;&#20449;.doc" TargetMode="External"/><Relationship Id="rId2" Type="http://schemas.openxmlformats.org/officeDocument/2006/relationships/hyperlink" Target="&#19982;&#23398;&#29983;&#20132;&#27969;.doc" TargetMode="Externa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&#26524;&#34631;&#34892;&#20026;.wmv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hyperlink" Target="&#27973;&#35848;&#22522;&#22240;&#31185;&#23398;&#30340;&#21457;&#23637;(&#29702;&#24037;1411).pptx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5" Type="http://schemas.openxmlformats.org/officeDocument/2006/relationships/slide" Target="slide4.xml"/><Relationship Id="rId4" Type="http://schemas.openxmlformats.org/officeDocument/2006/relationships/hyperlink" Target="&#27973;&#35848;&#29983;&#21629;&#31185;&#23398;&#30340;&#21457;&#23637;.ppt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QQ截图20141007150356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0"/>
            <a:ext cx="9158559" cy="6858000"/>
          </a:xfrm>
          <a:prstGeom prst="rect">
            <a:avLst/>
          </a:prstGeom>
        </p:spPr>
      </p:pic>
      <p:sp>
        <p:nvSpPr>
          <p:cNvPr id="5" name="Rectangle 2">
            <a:hlinkClick r:id="rId3" action="ppaction://hlinkfile"/>
          </p:cNvPr>
          <p:cNvSpPr>
            <a:spLocks noChangeArrowheads="1"/>
          </p:cNvSpPr>
          <p:nvPr/>
        </p:nvSpPr>
        <p:spPr bwMode="auto">
          <a:xfrm>
            <a:off x="428596" y="1214422"/>
            <a:ext cx="8501122" cy="1374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l">
              <a:lnSpc>
                <a:spcPct val="130000"/>
              </a:lnSpc>
            </a:pPr>
            <a:r>
              <a:rPr lang="zh-CN" altLang="en-US" sz="6000" b="1" dirty="0" smtClean="0">
                <a:solidFill>
                  <a:srgbClr val="FF0000"/>
                </a:solidFill>
                <a:ea typeface="华文新魏" pitchFamily="2" charset="-122"/>
              </a:rPr>
              <a:t>浅谈</a:t>
            </a:r>
            <a:r>
              <a:rPr lang="zh-CN" altLang="en-US" sz="6000" b="1" dirty="0" smtClean="0">
                <a:solidFill>
                  <a:schemeClr val="bg1"/>
                </a:solidFill>
                <a:ea typeface="华文新魏" pitchFamily="2" charset="-122"/>
              </a:rPr>
              <a:t>基因科学</a:t>
            </a:r>
            <a:r>
              <a:rPr lang="zh-CN" altLang="en-US" sz="6000" b="1" dirty="0">
                <a:solidFill>
                  <a:schemeClr val="bg1"/>
                </a:solidFill>
                <a:ea typeface="华文新魏" pitchFamily="2" charset="-122"/>
              </a:rPr>
              <a:t>的发展</a:t>
            </a:r>
            <a:r>
              <a:rPr lang="zh-CN" altLang="en-US" sz="4800" b="1" dirty="0">
                <a:solidFill>
                  <a:schemeClr val="bg1"/>
                </a:solidFill>
                <a:ea typeface="华文新魏" pitchFamily="2" charset="-122"/>
              </a:rPr>
              <a:t>　</a:t>
            </a:r>
            <a:r>
              <a:rPr lang="zh-CN" altLang="en-US" sz="4800" b="1" dirty="0">
                <a:solidFill>
                  <a:srgbClr val="FFFF00"/>
                </a:solidFill>
                <a:ea typeface="华文新魏" pitchFamily="2" charset="-122"/>
              </a:rPr>
              <a:t>　　　　　</a:t>
            </a:r>
          </a:p>
        </p:txBody>
      </p:sp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1000100" y="2928934"/>
            <a:ext cx="7129136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800" b="1" dirty="0">
                <a:solidFill>
                  <a:srgbClr val="0000CC"/>
                </a:solidFill>
                <a:latin typeface="华文新魏" pitchFamily="2" charset="-122"/>
                <a:ea typeface="华文新魏" pitchFamily="2" charset="-122"/>
              </a:rPr>
              <a:t>浙江大学 </a:t>
            </a:r>
            <a:r>
              <a:rPr kumimoji="1" lang="zh-CN" altLang="en-US" sz="2800" b="1" dirty="0">
                <a:latin typeface="华文新魏" pitchFamily="2" charset="-122"/>
                <a:ea typeface="华文新魏" pitchFamily="2" charset="-122"/>
              </a:rPr>
              <a:t>  </a:t>
            </a:r>
            <a:r>
              <a:rPr kumimoji="1" lang="en-US" altLang="zh-CN" sz="2800" b="1" dirty="0">
                <a:latin typeface="华文新魏" pitchFamily="2" charset="-122"/>
                <a:ea typeface="华文新魏" pitchFamily="2" charset="-122"/>
              </a:rPr>
              <a:t>  </a:t>
            </a:r>
            <a:r>
              <a:rPr kumimoji="1" lang="zh-CN" altLang="en-US" sz="2800" b="1" dirty="0" smtClean="0">
                <a:latin typeface="华文新魏" pitchFamily="2" charset="-122"/>
                <a:ea typeface="华文新魏" pitchFamily="2" charset="-122"/>
              </a:rPr>
              <a:t>   </a:t>
            </a:r>
            <a:r>
              <a:rPr kumimoji="1" lang="zh-CN" altLang="en-US" sz="2800" b="1" dirty="0" smtClean="0">
                <a:solidFill>
                  <a:schemeClr val="bg1"/>
                </a:solidFill>
                <a:latin typeface="华文新魏" pitchFamily="2" charset="-122"/>
                <a:ea typeface="华文新魏" pitchFamily="2" charset="-122"/>
              </a:rPr>
              <a:t>吴  敏       </a:t>
            </a:r>
            <a:r>
              <a:rPr kumimoji="1" lang="en-US" altLang="zh-CN" sz="2400" b="1" dirty="0" smtClean="0">
                <a:solidFill>
                  <a:schemeClr val="bg1"/>
                </a:solidFill>
                <a:latin typeface="华文新魏" pitchFamily="2" charset="-122"/>
                <a:ea typeface="华文新魏" pitchFamily="2" charset="-122"/>
                <a:cs typeface="Times New Roman" pitchFamily="18" charset="0"/>
                <a:hlinkClick r:id="rId4"/>
              </a:rPr>
              <a:t>wumin@zju.edu.cn</a:t>
            </a:r>
            <a:endParaRPr kumimoji="1" lang="en-US" altLang="zh-CN" sz="2400" b="1" dirty="0" smtClean="0">
              <a:solidFill>
                <a:schemeClr val="bg1"/>
              </a:solidFill>
              <a:latin typeface="华文新魏" pitchFamily="2" charset="-122"/>
              <a:ea typeface="华文新魏" pitchFamily="2" charset="-122"/>
              <a:cs typeface="Times New Roman" pitchFamily="18" charset="0"/>
            </a:endParaRPr>
          </a:p>
          <a:p>
            <a:pPr algn="l">
              <a:spcBef>
                <a:spcPct val="50000"/>
              </a:spcBef>
            </a:pPr>
            <a:endParaRPr kumimoji="1" lang="en-US" altLang="zh-CN" sz="2400" b="1" dirty="0">
              <a:solidFill>
                <a:schemeClr val="bg1"/>
              </a:solidFill>
              <a:latin typeface="华文新魏" pitchFamily="2" charset="-122"/>
              <a:ea typeface="华文新魏" pitchFamily="2" charset="-122"/>
            </a:endParaRPr>
          </a:p>
        </p:txBody>
      </p:sp>
      <p:pic>
        <p:nvPicPr>
          <p:cNvPr id="7" name="Picture 1026" descr="zjg-1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4500570"/>
            <a:ext cx="9144000" cy="24288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 Box 5">
            <a:hlinkClick r:id="rId6"/>
          </p:cNvPr>
          <p:cNvSpPr txBox="1">
            <a:spLocks noChangeArrowheads="1"/>
          </p:cNvSpPr>
          <p:nvPr/>
        </p:nvSpPr>
        <p:spPr bwMode="auto">
          <a:xfrm>
            <a:off x="1000100" y="3571876"/>
            <a:ext cx="7572401" cy="10160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kumimoji="1" lang="zh-CN" altLang="en-US" sz="2400" b="1" dirty="0">
                <a:solidFill>
                  <a:srgbClr val="FFFF00"/>
                </a:solidFill>
                <a:latin typeface="Times New Roman" pitchFamily="18" charset="0"/>
                <a:ea typeface="华文行楷" pitchFamily="2" charset="-122"/>
                <a:cs typeface="Times New Roman" pitchFamily="18" charset="0"/>
              </a:rPr>
              <a:t>教学网站</a:t>
            </a:r>
            <a:r>
              <a:rPr kumimoji="1" lang="en-US" altLang="zh-CN" sz="2400" b="1" dirty="0">
                <a:solidFill>
                  <a:srgbClr val="FFFF00"/>
                </a:solidFill>
                <a:latin typeface="Times New Roman" pitchFamily="18" charset="0"/>
                <a:ea typeface="华文行楷" pitchFamily="2" charset="-122"/>
                <a:cs typeface="Times New Roman" pitchFamily="18" charset="0"/>
              </a:rPr>
              <a:t>:      </a:t>
            </a:r>
            <a:r>
              <a:rPr kumimoji="1" lang="en-US" altLang="zh-CN" sz="2400" b="1" dirty="0">
                <a:ea typeface="华文行楷" pitchFamily="2" charset="-122"/>
                <a:cs typeface="Times New Roman" pitchFamily="18" charset="0"/>
              </a:rPr>
              <a:t>http://www.zjubiolab.zju.edu.cn/lesson</a:t>
            </a:r>
            <a:endParaRPr kumimoji="1" lang="en-US" altLang="zh-CN" sz="2400" b="1" dirty="0">
              <a:solidFill>
                <a:srgbClr val="FFFF00"/>
              </a:solidFill>
              <a:latin typeface="华文新魏" pitchFamily="2" charset="-122"/>
              <a:ea typeface="华文新魏" pitchFamily="2" charset="-122"/>
              <a:cs typeface="Times New Roman" pitchFamily="18" charset="0"/>
            </a:endParaRPr>
          </a:p>
          <a:p>
            <a:pPr algn="l">
              <a:spcBef>
                <a:spcPct val="50000"/>
              </a:spcBef>
            </a:pPr>
            <a:r>
              <a:rPr kumimoji="1" lang="zh-CN" altLang="en-US" sz="2400" b="1" dirty="0">
                <a:solidFill>
                  <a:srgbClr val="FFFF00"/>
                </a:solidFill>
                <a:latin typeface="Times New Roman" pitchFamily="18" charset="0"/>
                <a:ea typeface="华文行楷" pitchFamily="2" charset="-122"/>
                <a:cs typeface="Times New Roman" pitchFamily="18" charset="0"/>
              </a:rPr>
              <a:t>科研网站</a:t>
            </a:r>
            <a:r>
              <a:rPr kumimoji="1" lang="en-US" altLang="zh-CN" sz="2400" b="1" dirty="0">
                <a:solidFill>
                  <a:srgbClr val="FFFF00"/>
                </a:solidFill>
                <a:latin typeface="Times New Roman" pitchFamily="18" charset="0"/>
                <a:ea typeface="华文行楷" pitchFamily="2" charset="-122"/>
                <a:cs typeface="Times New Roman" pitchFamily="18" charset="0"/>
              </a:rPr>
              <a:t>:  </a:t>
            </a:r>
            <a:r>
              <a:rPr kumimoji="1" lang="en-US" altLang="zh-CN" sz="2400" b="1" dirty="0">
                <a:ea typeface="华文行楷" pitchFamily="2" charset="-122"/>
                <a:cs typeface="Times New Roman" pitchFamily="18" charset="0"/>
              </a:rPr>
              <a:t>http://www.zjubiolab.zju.edu.cn/wumin</a:t>
            </a:r>
            <a:endParaRPr kumimoji="1" lang="en-US" altLang="zh-CN" sz="2400" b="1" dirty="0">
              <a:solidFill>
                <a:srgbClr val="FFFF00"/>
              </a:solidFill>
              <a:latin typeface="华文新魏" pitchFamily="2" charset="-122"/>
              <a:ea typeface="华文新魏" pitchFamily="2" charset="-122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03" name="Rectangle 3"/>
          <p:cNvSpPr>
            <a:spLocks noChangeArrowheads="1"/>
          </p:cNvSpPr>
          <p:nvPr/>
        </p:nvSpPr>
        <p:spPr bwMode="auto">
          <a:xfrm>
            <a:off x="857250" y="357188"/>
            <a:ext cx="6840538" cy="881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lnSpc>
                <a:spcPct val="140000"/>
              </a:lnSpc>
            </a:pPr>
            <a:r>
              <a:rPr lang="en-US" altLang="zh-CN" sz="4000">
                <a:latin typeface="华文新魏" pitchFamily="2" charset="-122"/>
                <a:ea typeface="华文新魏" pitchFamily="2" charset="-122"/>
              </a:rPr>
              <a:t>    </a:t>
            </a:r>
            <a:r>
              <a:rPr lang="zh-CN" altLang="en-US" sz="4000">
                <a:latin typeface="华文新魏" pitchFamily="2" charset="-122"/>
                <a:ea typeface="华文新魏" pitchFamily="2" charset="-122"/>
              </a:rPr>
              <a:t>朊病毒的发病机制？</a:t>
            </a:r>
          </a:p>
        </p:txBody>
      </p:sp>
      <p:sp>
        <p:nvSpPr>
          <p:cNvPr id="460806" name="Rectangle 6"/>
          <p:cNvSpPr>
            <a:spLocks noChangeArrowheads="1"/>
          </p:cNvSpPr>
          <p:nvPr/>
        </p:nvSpPr>
        <p:spPr bwMode="auto">
          <a:xfrm>
            <a:off x="714375" y="2643188"/>
            <a:ext cx="8064500" cy="1147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0" hangingPunct="0">
              <a:lnSpc>
                <a:spcPct val="150000"/>
              </a:lnSpc>
            </a:pPr>
            <a:r>
              <a:rPr lang="en-US" altLang="zh-CN" sz="2400" b="1">
                <a:latin typeface="华文新魏" pitchFamily="2" charset="-122"/>
                <a:ea typeface="华文新魏" pitchFamily="2" charset="-122"/>
              </a:rPr>
              <a:t>         PrP</a:t>
            </a:r>
            <a:r>
              <a:rPr lang="en-US" altLang="zh-CN" sz="2400" b="1" baseline="30000">
                <a:latin typeface="华文新魏" pitchFamily="2" charset="-122"/>
                <a:ea typeface="华文新魏" pitchFamily="2" charset="-122"/>
              </a:rPr>
              <a:t>c</a:t>
            </a:r>
            <a:r>
              <a:rPr lang="zh-CN" altLang="en-US" sz="2400" b="1">
                <a:latin typeface="华文新魏" pitchFamily="2" charset="-122"/>
                <a:ea typeface="华文新魏" pitchFamily="2" charset="-122"/>
              </a:rPr>
              <a:t>和</a:t>
            </a:r>
            <a:r>
              <a:rPr lang="en-US" altLang="zh-CN" sz="2400" b="1">
                <a:latin typeface="华文新魏" pitchFamily="2" charset="-122"/>
                <a:ea typeface="华文新魏" pitchFamily="2" charset="-122"/>
              </a:rPr>
              <a:t>PrP</a:t>
            </a:r>
            <a:r>
              <a:rPr lang="en-US" altLang="zh-CN" sz="2400" b="1" baseline="30000">
                <a:latin typeface="华文新魏" pitchFamily="2" charset="-122"/>
                <a:ea typeface="华文新魏" pitchFamily="2" charset="-122"/>
              </a:rPr>
              <a:t>sc</a:t>
            </a:r>
            <a:r>
              <a:rPr lang="zh-CN" altLang="en-US" sz="2400" b="1">
                <a:latin typeface="华文新魏" pitchFamily="2" charset="-122"/>
                <a:ea typeface="华文新魏" pitchFamily="2" charset="-122"/>
              </a:rPr>
              <a:t>均来源于宿主中</a:t>
            </a:r>
            <a:r>
              <a:rPr lang="zh-CN" altLang="en-US" sz="2400" b="1">
                <a:solidFill>
                  <a:srgbClr val="33CC33"/>
                </a:solidFill>
                <a:latin typeface="华文新魏" pitchFamily="2" charset="-122"/>
                <a:ea typeface="华文新魏" pitchFamily="2" charset="-122"/>
              </a:rPr>
              <a:t>同一编码基因</a:t>
            </a:r>
            <a:r>
              <a:rPr lang="zh-CN" altLang="en-US" sz="2400" b="1">
                <a:latin typeface="华文新魏" pitchFamily="2" charset="-122"/>
                <a:ea typeface="华文新魏" pitchFamily="2" charset="-122"/>
              </a:rPr>
              <a:t>，并具有相同的氨基酸序列，所</a:t>
            </a:r>
            <a:r>
              <a:rPr lang="zh-CN" altLang="en-US" sz="2400" b="1">
                <a:solidFill>
                  <a:srgbClr val="33CC33"/>
                </a:solidFill>
                <a:latin typeface="华文新魏" pitchFamily="2" charset="-122"/>
                <a:ea typeface="华文新魏" pitchFamily="2" charset="-122"/>
              </a:rPr>
              <a:t>不同的</a:t>
            </a:r>
            <a:r>
              <a:rPr lang="zh-CN" altLang="en-US" sz="2400" b="1">
                <a:latin typeface="华文新魏" pitchFamily="2" charset="-122"/>
                <a:ea typeface="华文新魏" pitchFamily="2" charset="-122"/>
              </a:rPr>
              <a:t>是二者</a:t>
            </a:r>
            <a:r>
              <a:rPr lang="zh-CN" altLang="en-US" sz="2400" b="1">
                <a:solidFill>
                  <a:srgbClr val="33CC33"/>
                </a:solidFill>
                <a:latin typeface="华文新魏" pitchFamily="2" charset="-122"/>
                <a:ea typeface="华文新魏" pitchFamily="2" charset="-122"/>
              </a:rPr>
              <a:t>空间三维结构</a:t>
            </a:r>
            <a:r>
              <a:rPr lang="zh-CN" altLang="en-US" sz="2400" b="1">
                <a:latin typeface="华文新魏" pitchFamily="2" charset="-122"/>
                <a:ea typeface="华文新魏" pitchFamily="2" charset="-122"/>
              </a:rPr>
              <a:t>。</a:t>
            </a:r>
          </a:p>
        </p:txBody>
      </p:sp>
      <p:sp>
        <p:nvSpPr>
          <p:cNvPr id="460807" name="Text Box 7"/>
          <p:cNvSpPr>
            <a:spLocks noGrp="1" noChangeArrowheads="1"/>
          </p:cNvSpPr>
          <p:nvPr>
            <p:ph type="title" idx="4294967295"/>
          </p:nvPr>
        </p:nvSpPr>
        <p:spPr>
          <a:xfrm>
            <a:off x="2000250" y="1500188"/>
            <a:ext cx="4714875" cy="936625"/>
          </a:xfrm>
          <a:solidFill>
            <a:srgbClr val="FFFFCC"/>
          </a:solidFill>
          <a:ln w="12700">
            <a:solidFill>
              <a:schemeClr val="tx2"/>
            </a:solidFill>
          </a:ln>
        </p:spPr>
        <p:txBody>
          <a:bodyPr/>
          <a:lstStyle/>
          <a:p>
            <a:pPr algn="l" eaLnBrk="1" hangingPunct="1"/>
            <a:r>
              <a:rPr lang="zh-CN" altLang="en-US" sz="2800" b="1" smtClean="0">
                <a:solidFill>
                  <a:schemeClr val="bg2"/>
                </a:solidFill>
                <a:latin typeface="华文新魏" pitchFamily="2" charset="-122"/>
                <a:ea typeface="华文新魏" pitchFamily="2" charset="-122"/>
              </a:rPr>
              <a:t>正常的朊蛋白：</a:t>
            </a:r>
            <a:r>
              <a:rPr lang="en-US" altLang="zh-CN" sz="2800" b="1" smtClean="0">
                <a:solidFill>
                  <a:schemeClr val="bg2"/>
                </a:solidFill>
                <a:latin typeface="华文新魏" pitchFamily="2" charset="-122"/>
                <a:ea typeface="华文新魏" pitchFamily="2" charset="-122"/>
              </a:rPr>
              <a:t>PrP </a:t>
            </a:r>
            <a:r>
              <a:rPr lang="en-US" altLang="zh-CN" sz="2800" b="1" baseline="30000" smtClean="0">
                <a:solidFill>
                  <a:schemeClr val="bg2"/>
                </a:solidFill>
                <a:latin typeface="华文新魏" pitchFamily="2" charset="-122"/>
                <a:ea typeface="华文新魏" pitchFamily="2" charset="-122"/>
              </a:rPr>
              <a:t>c</a:t>
            </a:r>
            <a:br>
              <a:rPr lang="en-US" altLang="zh-CN" sz="2800" b="1" baseline="30000" smtClean="0">
                <a:solidFill>
                  <a:schemeClr val="bg2"/>
                </a:solidFill>
                <a:latin typeface="华文新魏" pitchFamily="2" charset="-122"/>
                <a:ea typeface="华文新魏" pitchFamily="2" charset="-122"/>
              </a:rPr>
            </a:br>
            <a:r>
              <a:rPr lang="zh-CN" altLang="en-US" sz="2800" b="1" smtClean="0">
                <a:solidFill>
                  <a:srgbClr val="FF0066"/>
                </a:solidFill>
                <a:latin typeface="华文新魏" pitchFamily="2" charset="-122"/>
                <a:ea typeface="华文新魏" pitchFamily="2" charset="-122"/>
              </a:rPr>
              <a:t>异常的致病朊蛋白质：</a:t>
            </a:r>
            <a:r>
              <a:rPr lang="en-US" altLang="zh-CN" sz="2800" b="1" smtClean="0">
                <a:solidFill>
                  <a:srgbClr val="FF0066"/>
                </a:solidFill>
                <a:latin typeface="华文新魏" pitchFamily="2" charset="-122"/>
                <a:ea typeface="华文新魏" pitchFamily="2" charset="-122"/>
              </a:rPr>
              <a:t>PrP </a:t>
            </a:r>
            <a:r>
              <a:rPr lang="en-US" altLang="zh-CN" sz="2800" b="1" baseline="30000" smtClean="0">
                <a:solidFill>
                  <a:srgbClr val="FF0066"/>
                </a:solidFill>
                <a:latin typeface="华文新魏" pitchFamily="2" charset="-122"/>
                <a:ea typeface="华文新魏" pitchFamily="2" charset="-122"/>
              </a:rPr>
              <a:t>sc</a:t>
            </a:r>
            <a:endParaRPr lang="en-US" altLang="zh-CN" sz="2800" b="1" smtClean="0">
              <a:solidFill>
                <a:srgbClr val="FF0066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186374" name="Text Box 8"/>
          <p:cNvSpPr txBox="1">
            <a:spLocks noChangeArrowheads="1"/>
          </p:cNvSpPr>
          <p:nvPr/>
        </p:nvSpPr>
        <p:spPr bwMode="auto">
          <a:xfrm>
            <a:off x="428625" y="4071938"/>
            <a:ext cx="8101013" cy="1458912"/>
          </a:xfrm>
          <a:prstGeom prst="rect">
            <a:avLst/>
          </a:prstGeom>
          <a:noFill/>
          <a:ln w="9525">
            <a:solidFill>
              <a:srgbClr val="FFFF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400" b="1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en-US" altLang="zh-CN" sz="2400" b="1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PrP</a:t>
            </a:r>
            <a:r>
              <a:rPr lang="en-US" altLang="zh-CN" sz="2400" b="1" baseline="3000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c</a:t>
            </a:r>
            <a:r>
              <a:rPr lang="zh-CN" altLang="en-US" sz="2400" b="1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　结构：</a:t>
            </a:r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en-US" altLang="zh-CN" sz="2400" b="1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α</a:t>
            </a:r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en-US" altLang="zh-CN" sz="2400" b="1">
                <a:latin typeface="微软雅黑" pitchFamily="34" charset="-122"/>
                <a:ea typeface="微软雅黑" pitchFamily="34" charset="-122"/>
              </a:rPr>
              <a:t>helix  42%  </a:t>
            </a:r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b="1">
                <a:latin typeface="微软雅黑" pitchFamily="34" charset="-122"/>
                <a:ea typeface="微软雅黑" pitchFamily="34" charset="-122"/>
              </a:rPr>
              <a:t>β –sheet   3%</a:t>
            </a:r>
          </a:p>
          <a:p>
            <a:pPr>
              <a:lnSpc>
                <a:spcPct val="200000"/>
              </a:lnSpc>
            </a:pPr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en-US" altLang="zh-CN" sz="2400" b="1">
                <a:latin typeface="微软雅黑" pitchFamily="34" charset="-122"/>
                <a:ea typeface="微软雅黑" pitchFamily="34" charset="-122"/>
              </a:rPr>
              <a:t>PrP</a:t>
            </a:r>
            <a:r>
              <a:rPr lang="en-US" altLang="zh-CN" sz="2400" b="1" baseline="30000">
                <a:latin typeface="微软雅黑" pitchFamily="34" charset="-122"/>
                <a:ea typeface="微软雅黑" pitchFamily="34" charset="-122"/>
              </a:rPr>
              <a:t>sc</a:t>
            </a:r>
            <a:r>
              <a:rPr lang="zh-CN" altLang="en-US" sz="2400" b="1" baseline="30000"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结构：　</a:t>
            </a:r>
            <a:r>
              <a:rPr lang="en-US" altLang="zh-CN" sz="2400" b="1">
                <a:latin typeface="微软雅黑" pitchFamily="34" charset="-122"/>
                <a:ea typeface="微软雅黑" pitchFamily="34" charset="-122"/>
              </a:rPr>
              <a:t>α</a:t>
            </a:r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en-US" altLang="zh-CN" sz="2400" b="1">
                <a:latin typeface="微软雅黑" pitchFamily="34" charset="-122"/>
                <a:ea typeface="微软雅黑" pitchFamily="34" charset="-122"/>
              </a:rPr>
              <a:t>helix  30%  </a:t>
            </a:r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b="1">
                <a:latin typeface="微软雅黑" pitchFamily="34" charset="-122"/>
                <a:ea typeface="微软雅黑" pitchFamily="34" charset="-122"/>
              </a:rPr>
              <a:t>β –sheet   43%</a:t>
            </a:r>
          </a:p>
        </p:txBody>
      </p:sp>
    </p:spTree>
  </p:cSld>
  <p:clrMapOvr>
    <a:masterClrMapping/>
  </p:clrMapOvr>
  <p:transition>
    <p:sndAc>
      <p:stSnd>
        <p:snd r:embed="rId2" name="type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608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608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608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8" dur="500"/>
                                        <p:tgtEl>
                                          <p:spTgt spid="4608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863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803" grpId="0" autoUpdateAnimBg="0"/>
      <p:bldP spid="460806" grpId="0" autoUpdateAnimBg="0"/>
      <p:bldP spid="460807" grpId="0" animBg="1" autoUpdateAnimBg="0"/>
      <p:bldP spid="18637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19" descr="图片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15875" y="-15875"/>
            <a:ext cx="9324975" cy="6983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39" name="Picture 2" descr="5-12-1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4051" t="3964" r="45569" b="70273"/>
          <a:stretch>
            <a:fillRect/>
          </a:stretch>
        </p:blipFill>
        <p:spPr bwMode="auto">
          <a:xfrm>
            <a:off x="838200" y="838200"/>
            <a:ext cx="1828800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0" name="Picture 3" descr="5-12-1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8333" t="44971" r="3334" b="21098"/>
          <a:stretch>
            <a:fillRect/>
          </a:stretch>
        </p:blipFill>
        <p:spPr bwMode="auto">
          <a:xfrm>
            <a:off x="5562600" y="4191000"/>
            <a:ext cx="2133600" cy="146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1" name="Text Box 4"/>
          <p:cNvSpPr txBox="1">
            <a:spLocks noChangeArrowheads="1"/>
          </p:cNvSpPr>
          <p:nvPr/>
        </p:nvSpPr>
        <p:spPr bwMode="auto">
          <a:xfrm>
            <a:off x="914400" y="395288"/>
            <a:ext cx="22098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>
                <a:latin typeface="华文新魏" pitchFamily="2" charset="-122"/>
                <a:ea typeface="华文新魏" pitchFamily="2" charset="-122"/>
              </a:rPr>
              <a:t>染病小鼠</a:t>
            </a:r>
          </a:p>
        </p:txBody>
      </p:sp>
      <p:pic>
        <p:nvPicPr>
          <p:cNvPr id="14342" name="Picture 5" descr="5-12-1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4051" t="3964" r="45569" b="70273"/>
          <a:stretch>
            <a:fillRect/>
          </a:stretch>
        </p:blipFill>
        <p:spPr bwMode="auto">
          <a:xfrm>
            <a:off x="2286000" y="2667000"/>
            <a:ext cx="1828800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3" name="Picture 6" descr="5-12-1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4051" t="3964" r="45569" b="70273"/>
          <a:stretch>
            <a:fillRect/>
          </a:stretch>
        </p:blipFill>
        <p:spPr bwMode="auto">
          <a:xfrm>
            <a:off x="5715000" y="2667000"/>
            <a:ext cx="1828800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4" name="Picture 7" descr="5-12-1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4051" t="3964" r="45569" b="70273"/>
          <a:stretch>
            <a:fillRect/>
          </a:stretch>
        </p:blipFill>
        <p:spPr bwMode="auto">
          <a:xfrm>
            <a:off x="2133600" y="4419600"/>
            <a:ext cx="1828800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5" name="Picture 8" descr="5-12-2b"/>
          <p:cNvPicPr>
            <a:picLocks noChangeAspect="1" noChangeArrowheads="1"/>
          </p:cNvPicPr>
          <p:nvPr/>
        </p:nvPicPr>
        <p:blipFill>
          <a:blip r:embed="rId5"/>
          <a:srcRect l="71428" t="72937" r="22449" b="3372"/>
          <a:stretch>
            <a:fillRect/>
          </a:stretch>
        </p:blipFill>
        <p:spPr bwMode="auto">
          <a:xfrm>
            <a:off x="4572000" y="609600"/>
            <a:ext cx="6096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6" name="Line 9"/>
          <p:cNvSpPr>
            <a:spLocks noChangeShapeType="1"/>
          </p:cNvSpPr>
          <p:nvPr/>
        </p:nvSpPr>
        <p:spPr bwMode="auto">
          <a:xfrm>
            <a:off x="2971800" y="1371600"/>
            <a:ext cx="15240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347" name="Line 10"/>
          <p:cNvSpPr>
            <a:spLocks noChangeShapeType="1"/>
          </p:cNvSpPr>
          <p:nvPr/>
        </p:nvSpPr>
        <p:spPr bwMode="auto">
          <a:xfrm flipV="1">
            <a:off x="4953000" y="990600"/>
            <a:ext cx="381000" cy="228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348" name="Text Box 11"/>
          <p:cNvSpPr txBox="1">
            <a:spLocks noChangeArrowheads="1"/>
          </p:cNvSpPr>
          <p:nvPr/>
        </p:nvSpPr>
        <p:spPr bwMode="auto">
          <a:xfrm>
            <a:off x="5334000" y="609600"/>
            <a:ext cx="24384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ea typeface="华文新魏" pitchFamily="2" charset="-122"/>
              </a:rPr>
              <a:t>脑提取物</a:t>
            </a:r>
          </a:p>
        </p:txBody>
      </p:sp>
      <p:sp>
        <p:nvSpPr>
          <p:cNvPr id="14349" name="Line 12"/>
          <p:cNvSpPr>
            <a:spLocks noChangeShapeType="1"/>
          </p:cNvSpPr>
          <p:nvPr/>
        </p:nvSpPr>
        <p:spPr bwMode="auto">
          <a:xfrm flipH="1">
            <a:off x="3429000" y="2286000"/>
            <a:ext cx="914400" cy="4572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350" name="Line 13"/>
          <p:cNvSpPr>
            <a:spLocks noChangeShapeType="1"/>
          </p:cNvSpPr>
          <p:nvPr/>
        </p:nvSpPr>
        <p:spPr bwMode="auto">
          <a:xfrm>
            <a:off x="5410200" y="2286000"/>
            <a:ext cx="914400" cy="4572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351" name="Line 14"/>
          <p:cNvSpPr>
            <a:spLocks noChangeShapeType="1"/>
          </p:cNvSpPr>
          <p:nvPr/>
        </p:nvSpPr>
        <p:spPr bwMode="auto">
          <a:xfrm>
            <a:off x="2895600" y="3733800"/>
            <a:ext cx="0" cy="6858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352" name="Line 15"/>
          <p:cNvSpPr>
            <a:spLocks noChangeShapeType="1"/>
          </p:cNvSpPr>
          <p:nvPr/>
        </p:nvSpPr>
        <p:spPr bwMode="auto">
          <a:xfrm>
            <a:off x="6477000" y="3733800"/>
            <a:ext cx="0" cy="6858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353" name="Text Box 16"/>
          <p:cNvSpPr txBox="1">
            <a:spLocks noChangeArrowheads="1"/>
          </p:cNvSpPr>
          <p:nvPr/>
        </p:nvSpPr>
        <p:spPr bwMode="auto">
          <a:xfrm>
            <a:off x="1547813" y="5949950"/>
            <a:ext cx="604837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200">
                <a:latin typeface="华文新魏" pitchFamily="2" charset="-122"/>
                <a:ea typeface="华文新魏" pitchFamily="2" charset="-122"/>
              </a:rPr>
              <a:t>PrP </a:t>
            </a:r>
            <a:r>
              <a:rPr lang="en-US" altLang="zh-CN" sz="3200" baseline="30000">
                <a:latin typeface="华文新魏" pitchFamily="2" charset="-122"/>
                <a:ea typeface="华文新魏" pitchFamily="2" charset="-122"/>
              </a:rPr>
              <a:t>c</a:t>
            </a:r>
            <a:r>
              <a:rPr lang="zh-CN" altLang="en-US" sz="3200">
                <a:latin typeface="华文新魏" pitchFamily="2" charset="-122"/>
                <a:ea typeface="华文新魏" pitchFamily="2" charset="-122"/>
              </a:rPr>
              <a:t>是如何成为</a:t>
            </a:r>
            <a:r>
              <a:rPr lang="en-US" altLang="zh-CN" sz="3200">
                <a:latin typeface="华文新魏" pitchFamily="2" charset="-122"/>
                <a:ea typeface="华文新魏" pitchFamily="2" charset="-122"/>
              </a:rPr>
              <a:t>PrP </a:t>
            </a:r>
            <a:r>
              <a:rPr lang="en-US" altLang="zh-CN" sz="3200" baseline="30000">
                <a:latin typeface="华文新魏" pitchFamily="2" charset="-122"/>
                <a:ea typeface="华文新魏" pitchFamily="2" charset="-122"/>
              </a:rPr>
              <a:t>sc </a:t>
            </a:r>
            <a:r>
              <a:rPr lang="en-US" altLang="zh-CN" sz="3200">
                <a:latin typeface="华文新魏" pitchFamily="2" charset="-122"/>
                <a:ea typeface="华文新魏" pitchFamily="2" charset="-122"/>
              </a:rPr>
              <a:t> </a:t>
            </a:r>
            <a:r>
              <a:rPr lang="zh-CN" altLang="en-US" sz="3200">
                <a:latin typeface="华文新魏" pitchFamily="2" charset="-122"/>
                <a:ea typeface="华文新魏" pitchFamily="2" charset="-122"/>
              </a:rPr>
              <a:t>的？</a:t>
            </a:r>
          </a:p>
        </p:txBody>
      </p:sp>
      <p:sp>
        <p:nvSpPr>
          <p:cNvPr id="14354" name="Text Box 17"/>
          <p:cNvSpPr txBox="1">
            <a:spLocks noChangeArrowheads="1"/>
          </p:cNvSpPr>
          <p:nvPr/>
        </p:nvSpPr>
        <p:spPr bwMode="auto">
          <a:xfrm>
            <a:off x="1981200" y="2224088"/>
            <a:ext cx="22098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800">
                <a:solidFill>
                  <a:srgbClr val="99FF33"/>
                </a:solidFill>
                <a:latin typeface="华文新魏" pitchFamily="2" charset="-122"/>
                <a:ea typeface="华文新魏" pitchFamily="2" charset="-122"/>
              </a:rPr>
              <a:t>PrP</a:t>
            </a:r>
            <a:r>
              <a:rPr lang="en-US" altLang="zh-CN" sz="2800" baseline="30000">
                <a:solidFill>
                  <a:srgbClr val="99FF33"/>
                </a:solidFill>
                <a:latin typeface="华文新魏" pitchFamily="2" charset="-122"/>
                <a:ea typeface="华文新魏" pitchFamily="2" charset="-122"/>
              </a:rPr>
              <a:t>%</a:t>
            </a:r>
            <a:r>
              <a:rPr lang="zh-CN" altLang="en-US" sz="2800">
                <a:solidFill>
                  <a:srgbClr val="99FF33"/>
                </a:solidFill>
                <a:latin typeface="华文新魏" pitchFamily="2" charset="-122"/>
                <a:ea typeface="华文新魏" pitchFamily="2" charset="-122"/>
              </a:rPr>
              <a:t>小鼠</a:t>
            </a:r>
          </a:p>
        </p:txBody>
      </p:sp>
      <p:sp>
        <p:nvSpPr>
          <p:cNvPr id="14355" name="Text Box 18"/>
          <p:cNvSpPr txBox="1">
            <a:spLocks noChangeArrowheads="1"/>
          </p:cNvSpPr>
          <p:nvPr/>
        </p:nvSpPr>
        <p:spPr bwMode="auto">
          <a:xfrm>
            <a:off x="6096000" y="2209800"/>
            <a:ext cx="25908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800">
                <a:solidFill>
                  <a:srgbClr val="FFFF00"/>
                </a:solidFill>
                <a:latin typeface="华文新魏" pitchFamily="2" charset="-122"/>
                <a:ea typeface="华文新魏" pitchFamily="2" charset="-122"/>
              </a:rPr>
              <a:t>PrP</a:t>
            </a:r>
            <a:r>
              <a:rPr lang="en-US" altLang="zh-CN" sz="2800" baseline="30000">
                <a:solidFill>
                  <a:srgbClr val="FFFF00"/>
                </a:solidFill>
                <a:latin typeface="华文新魏" pitchFamily="2" charset="-122"/>
                <a:ea typeface="华文新魏" pitchFamily="2" charset="-122"/>
              </a:rPr>
              <a:t>+/+</a:t>
            </a:r>
            <a:r>
              <a:rPr lang="en-US" altLang="zh-CN" sz="2800">
                <a:solidFill>
                  <a:srgbClr val="FFFF00"/>
                </a:solidFill>
                <a:latin typeface="华文新魏" pitchFamily="2" charset="-122"/>
                <a:ea typeface="华文新魏" pitchFamily="2" charset="-122"/>
              </a:rPr>
              <a:t> </a:t>
            </a:r>
            <a:r>
              <a:rPr lang="zh-CN" altLang="en-US" sz="2800">
                <a:solidFill>
                  <a:srgbClr val="FFFF00"/>
                </a:solidFill>
                <a:latin typeface="华文新魏" pitchFamily="2" charset="-122"/>
                <a:ea typeface="华文新魏" pitchFamily="2" charset="-122"/>
              </a:rPr>
              <a:t>小鼠</a:t>
            </a:r>
          </a:p>
        </p:txBody>
      </p:sp>
    </p:spTree>
  </p:cSld>
  <p:clrMapOvr>
    <a:masterClrMapping/>
  </p:clrMapOvr>
  <p:transition>
    <p:sndAc>
      <p:stSnd>
        <p:snd r:embed="rId2" name="type.wav" builtIn="1"/>
      </p:stSnd>
    </p:sndAc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://jpkc.zju.edu.cn/k/531/image/nuobeier/1980Frederick%20Sanger.gif">
            <a:hlinkClick r:id="rId3" action="ppaction://hlinkfile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348038" y="1916113"/>
            <a:ext cx="2595562" cy="3671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7" name="矩形 4">
            <a:hlinkClick r:id="rId3" action="ppaction://hlinkfile"/>
          </p:cNvPr>
          <p:cNvSpPr>
            <a:spLocks noChangeArrowheads="1"/>
          </p:cNvSpPr>
          <p:nvPr/>
        </p:nvSpPr>
        <p:spPr bwMode="auto">
          <a:xfrm>
            <a:off x="1142976" y="5805488"/>
            <a:ext cx="7169177" cy="400110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/>
            <a:r>
              <a:rPr kumimoji="1" lang="zh-CN" altLang="en-US" sz="2000" b="1" dirty="0">
                <a:solidFill>
                  <a:srgbClr val="FF3300"/>
                </a:solidFill>
                <a:latin typeface="Times New Roman" pitchFamily="18" charset="0"/>
                <a:ea typeface="宋体" pitchFamily="2" charset="-122"/>
              </a:rPr>
              <a:t>桑格 </a:t>
            </a:r>
            <a:r>
              <a:rPr kumimoji="1" lang="en-US" altLang="zh-CN" b="1" dirty="0">
                <a:solidFill>
                  <a:srgbClr val="FF3300"/>
                </a:solidFill>
              </a:rPr>
              <a:t>Frederick Sanger  </a:t>
            </a:r>
            <a:r>
              <a:rPr kumimoji="1" lang="zh-CN" altLang="en-US" b="1" dirty="0">
                <a:solidFill>
                  <a:srgbClr val="FF3300"/>
                </a:solidFill>
              </a:rPr>
              <a:t>英国生物化学家    剑桥大学    </a:t>
            </a:r>
            <a:r>
              <a:rPr kumimoji="1" lang="en-US" altLang="zh-CN" sz="2000" b="1" dirty="0">
                <a:solidFill>
                  <a:srgbClr val="FF3300"/>
                </a:solidFill>
                <a:latin typeface="Times New Roman" pitchFamily="18" charset="0"/>
                <a:ea typeface="宋体" pitchFamily="2" charset="-122"/>
              </a:rPr>
              <a:t>1918</a:t>
            </a:r>
            <a:r>
              <a:rPr kumimoji="1" lang="zh-CN" altLang="en-US" sz="2000" b="1" dirty="0" smtClean="0">
                <a:solidFill>
                  <a:srgbClr val="FF3300"/>
                </a:solidFill>
                <a:latin typeface="Times New Roman" pitchFamily="18" charset="0"/>
                <a:ea typeface="宋体" pitchFamily="2" charset="-122"/>
              </a:rPr>
              <a:t>～</a:t>
            </a:r>
            <a:r>
              <a:rPr kumimoji="1" lang="en-US" altLang="zh-CN" sz="2000" b="1" dirty="0" smtClean="0">
                <a:solidFill>
                  <a:srgbClr val="FF3300"/>
                </a:solidFill>
                <a:latin typeface="Times New Roman" pitchFamily="18" charset="0"/>
                <a:ea typeface="宋体" pitchFamily="2" charset="-122"/>
              </a:rPr>
              <a:t>2013</a:t>
            </a:r>
            <a:endParaRPr kumimoji="1" lang="zh-CN" altLang="en-US" sz="2000" b="1" dirty="0">
              <a:solidFill>
                <a:srgbClr val="FF3300"/>
              </a:solidFill>
              <a:latin typeface="Times New Roman" pitchFamily="18" charset="0"/>
              <a:ea typeface="宋体" pitchFamily="2" charset="-122"/>
            </a:endParaRPr>
          </a:p>
        </p:txBody>
      </p:sp>
      <p:sp>
        <p:nvSpPr>
          <p:cNvPr id="6148" name="TextBox 5"/>
          <p:cNvSpPr txBox="1">
            <a:spLocks noChangeArrowheads="1"/>
          </p:cNvSpPr>
          <p:nvPr/>
        </p:nvSpPr>
        <p:spPr bwMode="auto">
          <a:xfrm>
            <a:off x="539750" y="2349500"/>
            <a:ext cx="2317738" cy="23329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>
              <a:lnSpc>
                <a:spcPct val="130000"/>
              </a:lnSpc>
            </a:pPr>
            <a:r>
              <a:rPr kumimoji="1" lang="en-US" altLang="zh-CN" sz="2800" b="1" dirty="0">
                <a:solidFill>
                  <a:srgbClr val="FFFF00"/>
                </a:solidFill>
                <a:latin typeface="Times New Roman" pitchFamily="18" charset="0"/>
                <a:ea typeface="宋体" pitchFamily="2" charset="-122"/>
              </a:rPr>
              <a:t>Sanger</a:t>
            </a:r>
            <a:r>
              <a:rPr kumimoji="1" lang="zh-CN" altLang="en-US" sz="2800" b="1" dirty="0" smtClean="0">
                <a:solidFill>
                  <a:srgbClr val="FFFF00"/>
                </a:solidFill>
                <a:latin typeface="Times New Roman" pitchFamily="18" charset="0"/>
                <a:ea typeface="宋体" pitchFamily="2" charset="-122"/>
              </a:rPr>
              <a:t>的蛋白质序列测定 </a:t>
            </a:r>
            <a:r>
              <a:rPr kumimoji="1" lang="en-US" altLang="zh-CN" sz="2800" b="1" dirty="0">
                <a:solidFill>
                  <a:srgbClr val="FFFF00"/>
                </a:solidFill>
                <a:latin typeface="Times New Roman" pitchFamily="18" charset="0"/>
                <a:ea typeface="宋体" pitchFamily="2" charset="-122"/>
              </a:rPr>
              <a:t>- </a:t>
            </a:r>
            <a:r>
              <a:rPr kumimoji="1" lang="en-US" altLang="zh-CN" sz="2800" b="1" dirty="0" smtClean="0">
                <a:solidFill>
                  <a:srgbClr val="FFFF00"/>
                </a:solidFill>
                <a:latin typeface="Times New Roman" pitchFamily="18" charset="0"/>
                <a:ea typeface="宋体" pitchFamily="2" charset="-122"/>
              </a:rPr>
              <a:t>1958</a:t>
            </a:r>
            <a:r>
              <a:rPr kumimoji="1" lang="zh-CN" altLang="en-US" sz="2800" b="1" dirty="0" smtClean="0">
                <a:solidFill>
                  <a:srgbClr val="FFFF00"/>
                </a:solidFill>
                <a:latin typeface="Times New Roman" pitchFamily="18" charset="0"/>
                <a:ea typeface="宋体" pitchFamily="2" charset="-122"/>
              </a:rPr>
              <a:t>年</a:t>
            </a:r>
            <a:r>
              <a:rPr kumimoji="1" lang="zh-CN" altLang="en-US" sz="2800" b="1" dirty="0">
                <a:solidFill>
                  <a:srgbClr val="FFFF00"/>
                </a:solidFill>
                <a:latin typeface="Times New Roman" pitchFamily="18" charset="0"/>
                <a:ea typeface="宋体" pitchFamily="2" charset="-122"/>
              </a:rPr>
              <a:t>诺贝尔化学奖</a:t>
            </a:r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766763" y="925513"/>
            <a:ext cx="7243762" cy="584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kumimoji="1" lang="en-US" altLang="zh-CN" sz="3200" b="1">
                <a:solidFill>
                  <a:srgbClr val="FFFF00"/>
                </a:solidFill>
              </a:rPr>
              <a:t>DNA</a:t>
            </a:r>
            <a:r>
              <a:rPr kumimoji="1" lang="zh-CN" altLang="en-US" sz="3200" b="1">
                <a:solidFill>
                  <a:srgbClr val="FFFF00"/>
                </a:solidFill>
              </a:rPr>
              <a:t>测序技术                   </a:t>
            </a:r>
            <a:r>
              <a:rPr kumimoji="1" lang="zh-CN" altLang="en-US" sz="3200" b="1"/>
              <a:t>基因组研究</a:t>
            </a:r>
          </a:p>
        </p:txBody>
      </p:sp>
      <p:sp>
        <p:nvSpPr>
          <p:cNvPr id="15366" name="Line 6"/>
          <p:cNvSpPr>
            <a:spLocks noChangeShapeType="1"/>
          </p:cNvSpPr>
          <p:nvPr/>
        </p:nvSpPr>
        <p:spPr bwMode="auto">
          <a:xfrm>
            <a:off x="3500438" y="1214438"/>
            <a:ext cx="1887537" cy="0"/>
          </a:xfrm>
          <a:prstGeom prst="line">
            <a:avLst/>
          </a:prstGeom>
          <a:noFill/>
          <a:ln w="57150">
            <a:solidFill>
              <a:srgbClr val="CCFFFF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" name="TextBox 5"/>
          <p:cNvSpPr txBox="1">
            <a:spLocks noChangeArrowheads="1"/>
          </p:cNvSpPr>
          <p:nvPr/>
        </p:nvSpPr>
        <p:spPr bwMode="auto">
          <a:xfrm>
            <a:off x="6357950" y="2500306"/>
            <a:ext cx="2016125" cy="2314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lnSpc>
                <a:spcPct val="130000"/>
              </a:lnSpc>
            </a:pPr>
            <a:r>
              <a:rPr kumimoji="1" lang="en-US" altLang="zh-CN" sz="2800" b="1" dirty="0">
                <a:solidFill>
                  <a:srgbClr val="FFFF00"/>
                </a:solidFill>
                <a:latin typeface="Times New Roman" pitchFamily="18" charset="0"/>
                <a:ea typeface="宋体" pitchFamily="2" charset="-122"/>
              </a:rPr>
              <a:t>Sanger</a:t>
            </a:r>
            <a:r>
              <a:rPr kumimoji="1" lang="zh-CN" altLang="en-US" sz="2800" b="1" dirty="0">
                <a:solidFill>
                  <a:srgbClr val="FFFF00"/>
                </a:solidFill>
                <a:latin typeface="Times New Roman" pitchFamily="18" charset="0"/>
                <a:ea typeface="宋体" pitchFamily="2" charset="-122"/>
              </a:rPr>
              <a:t>的核酸测序法 </a:t>
            </a:r>
            <a:r>
              <a:rPr kumimoji="1" lang="en-US" altLang="zh-CN" sz="2800" b="1" dirty="0">
                <a:solidFill>
                  <a:srgbClr val="FFFF00"/>
                </a:solidFill>
                <a:latin typeface="Times New Roman" pitchFamily="18" charset="0"/>
                <a:ea typeface="宋体" pitchFamily="2" charset="-122"/>
              </a:rPr>
              <a:t>- 1980</a:t>
            </a:r>
            <a:r>
              <a:rPr kumimoji="1" lang="zh-CN" altLang="en-US" sz="2800" b="1" dirty="0">
                <a:solidFill>
                  <a:srgbClr val="FFFF00"/>
                </a:solidFill>
                <a:latin typeface="Times New Roman" pitchFamily="18" charset="0"/>
                <a:ea typeface="宋体" pitchFamily="2" charset="-122"/>
              </a:rPr>
              <a:t>年诺贝尔化学奖</a:t>
            </a:r>
          </a:p>
        </p:txBody>
      </p:sp>
    </p:spTree>
  </p:cSld>
  <p:clrMapOvr>
    <a:masterClrMapping/>
  </p:clrMapOvr>
  <p:transition>
    <p:sndAc>
      <p:stSnd>
        <p:snd r:embed="rId2" name="type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7" grpId="0" animBg="1"/>
      <p:bldP spid="6148" grpId="0"/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1" name="Rectangle 4"/>
          <p:cNvSpPr>
            <a:spLocks noChangeArrowheads="1"/>
          </p:cNvSpPr>
          <p:nvPr/>
        </p:nvSpPr>
        <p:spPr bwMode="auto">
          <a:xfrm>
            <a:off x="344488" y="236538"/>
            <a:ext cx="5962650" cy="874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l"/>
            <a:r>
              <a:rPr lang="en-US" altLang="zh-CN" sz="3200" b="1" dirty="0">
                <a:solidFill>
                  <a:srgbClr val="FFFF00"/>
                </a:solidFill>
                <a:latin typeface="宋体" pitchFamily="2" charset="-122"/>
                <a:ea typeface="宋体" pitchFamily="2" charset="-122"/>
              </a:rPr>
              <a:t>PCR</a:t>
            </a:r>
            <a:r>
              <a:rPr lang="zh-CN" altLang="en-US" sz="3200" b="1" dirty="0">
                <a:solidFill>
                  <a:srgbClr val="FFFF00"/>
                </a:solidFill>
                <a:latin typeface="宋体" pitchFamily="2" charset="-122"/>
                <a:ea typeface="宋体" pitchFamily="2" charset="-122"/>
              </a:rPr>
              <a:t>技术            </a:t>
            </a:r>
            <a:r>
              <a:rPr lang="zh-CN" altLang="en-US" sz="3200" b="1" dirty="0">
                <a:latin typeface="宋体" pitchFamily="2" charset="-122"/>
                <a:ea typeface="宋体" pitchFamily="2" charset="-122"/>
              </a:rPr>
              <a:t>基因克隆</a:t>
            </a:r>
            <a:endParaRPr lang="zh-CN" altLang="en-US" sz="3200" b="1" dirty="0">
              <a:solidFill>
                <a:srgbClr val="66FF33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411656" name="Rectangle 8"/>
          <p:cNvSpPr>
            <a:spLocks noChangeArrowheads="1"/>
          </p:cNvSpPr>
          <p:nvPr/>
        </p:nvSpPr>
        <p:spPr bwMode="auto">
          <a:xfrm>
            <a:off x="4643438" y="1358900"/>
            <a:ext cx="4105275" cy="4967288"/>
          </a:xfrm>
          <a:prstGeom prst="rect">
            <a:avLst/>
          </a:prstGeom>
          <a:solidFill>
            <a:srgbClr val="66FF33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/>
          <a:lstStyle/>
          <a:p>
            <a:pPr algn="l">
              <a:lnSpc>
                <a:spcPct val="90000"/>
              </a:lnSpc>
              <a:spcBef>
                <a:spcPct val="20000"/>
              </a:spcBef>
              <a:defRPr/>
            </a:pPr>
            <a:r>
              <a:rPr kumimoji="1" lang="en-US" altLang="zh-CN" sz="2800" b="1">
                <a:solidFill>
                  <a:schemeClr val="bg1"/>
                </a:solidFill>
                <a:latin typeface="Tahoma" pitchFamily="34" charset="0"/>
                <a:ea typeface="幼圆" pitchFamily="49" charset="-122"/>
              </a:rPr>
              <a:t>Kary B. Mullis </a:t>
            </a:r>
            <a:r>
              <a:rPr kumimoji="1" lang="en-US" altLang="zh-CN" b="1">
                <a:solidFill>
                  <a:schemeClr val="bg1"/>
                </a:solidFill>
                <a:latin typeface="Tahoma" pitchFamily="34" charset="0"/>
                <a:ea typeface="幼圆" pitchFamily="49" charset="-122"/>
              </a:rPr>
              <a:t>(1944 -)</a:t>
            </a:r>
            <a:r>
              <a:rPr kumimoji="1" lang="zh-CN" altLang="en-US" sz="2800" b="1">
                <a:solidFill>
                  <a:schemeClr val="bg1"/>
                </a:solidFill>
                <a:latin typeface="Tahoma" pitchFamily="34" charset="0"/>
                <a:ea typeface="幼圆" pitchFamily="49" charset="-122"/>
              </a:rPr>
              <a:t>，在</a:t>
            </a:r>
            <a:r>
              <a:rPr kumimoji="1" lang="en-US" altLang="zh-CN" sz="2800" b="1">
                <a:solidFill>
                  <a:schemeClr val="bg1"/>
                </a:solidFill>
                <a:latin typeface="Tahoma" pitchFamily="34" charset="0"/>
                <a:ea typeface="幼圆" pitchFamily="49" charset="-122"/>
              </a:rPr>
              <a:t>Cetus</a:t>
            </a:r>
            <a:r>
              <a:rPr kumimoji="1" lang="zh-CN" altLang="en-US" sz="2800" b="1">
                <a:solidFill>
                  <a:schemeClr val="bg1"/>
                </a:solidFill>
                <a:latin typeface="Tahoma" pitchFamily="34" charset="0"/>
                <a:ea typeface="幼圆" pitchFamily="49" charset="-122"/>
              </a:rPr>
              <a:t>公司工作期间，发明了</a:t>
            </a:r>
            <a:r>
              <a:rPr kumimoji="1" lang="en-US" altLang="zh-CN" sz="2800" b="1">
                <a:solidFill>
                  <a:schemeClr val="bg1"/>
                </a:solidFill>
                <a:latin typeface="Tahoma" pitchFamily="34" charset="0"/>
                <a:ea typeface="幼圆" pitchFamily="49" charset="-122"/>
              </a:rPr>
              <a:t>PCR</a:t>
            </a:r>
            <a:r>
              <a:rPr kumimoji="1" lang="zh-CN" altLang="en-US" sz="2800" b="1">
                <a:solidFill>
                  <a:schemeClr val="bg1"/>
                </a:solidFill>
                <a:latin typeface="Tahoma" pitchFamily="34" charset="0"/>
                <a:ea typeface="幼圆" pitchFamily="49" charset="-122"/>
              </a:rPr>
              <a:t>。 他原本是要合成</a:t>
            </a:r>
            <a:r>
              <a:rPr kumimoji="1" lang="en-US" altLang="zh-CN" sz="2800" b="1">
                <a:solidFill>
                  <a:schemeClr val="bg1"/>
                </a:solidFill>
                <a:latin typeface="Tahoma" pitchFamily="34" charset="0"/>
                <a:ea typeface="幼圆" pitchFamily="49" charset="-122"/>
              </a:rPr>
              <a:t>DNA</a:t>
            </a:r>
            <a:r>
              <a:rPr kumimoji="1" lang="zh-CN" altLang="en-US" sz="2800" b="1">
                <a:solidFill>
                  <a:schemeClr val="bg1"/>
                </a:solidFill>
                <a:latin typeface="Tahoma" pitchFamily="34" charset="0"/>
                <a:ea typeface="幼圆" pitchFamily="49" charset="-122"/>
              </a:rPr>
              <a:t>引物来进行测序工作， 却常为没有足够多的模板</a:t>
            </a:r>
            <a:r>
              <a:rPr kumimoji="1" lang="en-US" altLang="zh-CN" sz="2800" b="1">
                <a:solidFill>
                  <a:schemeClr val="bg1"/>
                </a:solidFill>
                <a:latin typeface="Tahoma" pitchFamily="34" charset="0"/>
                <a:ea typeface="幼圆" pitchFamily="49" charset="-122"/>
              </a:rPr>
              <a:t>DNA</a:t>
            </a:r>
            <a:r>
              <a:rPr kumimoji="1" lang="zh-CN" altLang="en-US" sz="2800" b="1">
                <a:solidFill>
                  <a:schemeClr val="bg1"/>
                </a:solidFill>
                <a:latin typeface="Tahoma" pitchFamily="34" charset="0"/>
                <a:ea typeface="幼圆" pitchFamily="49" charset="-122"/>
              </a:rPr>
              <a:t>而烦恼。</a:t>
            </a:r>
            <a:r>
              <a:rPr kumimoji="1" lang="en-US" altLang="zh-CN" sz="2800" b="1">
                <a:solidFill>
                  <a:schemeClr val="bg1"/>
                </a:solidFill>
                <a:latin typeface="Tahoma" pitchFamily="34" charset="0"/>
                <a:ea typeface="幼圆" pitchFamily="49" charset="-122"/>
              </a:rPr>
              <a:t>1983</a:t>
            </a:r>
            <a:r>
              <a:rPr kumimoji="1" lang="zh-CN" altLang="en-US" sz="2800" b="1">
                <a:solidFill>
                  <a:schemeClr val="bg1"/>
                </a:solidFill>
                <a:latin typeface="Tahoma" pitchFamily="34" charset="0"/>
                <a:ea typeface="幼圆" pitchFamily="49" charset="-122"/>
              </a:rPr>
              <a:t>年春夏之交的一个晚上，他开车去乡下别墅的路上萌发了用</a:t>
            </a:r>
            <a:r>
              <a:rPr kumimoji="1" lang="zh-CN" altLang="en-US" sz="2800" b="1">
                <a:solidFill>
                  <a:srgbClr val="FF1D1D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  <a:ea typeface="幼圆" pitchFamily="49" charset="-122"/>
              </a:rPr>
              <a:t>两个</a:t>
            </a:r>
            <a:r>
              <a:rPr kumimoji="1" lang="zh-CN" altLang="en-US" sz="2800" b="1">
                <a:solidFill>
                  <a:schemeClr val="bg1"/>
                </a:solidFill>
                <a:latin typeface="Tahoma" pitchFamily="34" charset="0"/>
                <a:ea typeface="幼圆" pitchFamily="49" charset="-122"/>
              </a:rPr>
              <a:t>引物（</a:t>
            </a:r>
            <a:r>
              <a:rPr kumimoji="1" lang="zh-CN" altLang="en-US" sz="2800" b="1">
                <a:solidFill>
                  <a:schemeClr val="accent2"/>
                </a:solidFill>
                <a:latin typeface="Tahoma" pitchFamily="34" charset="0"/>
                <a:ea typeface="幼圆" pitchFamily="49" charset="-122"/>
              </a:rPr>
              <a:t>而不是一个引物</a:t>
            </a:r>
            <a:r>
              <a:rPr kumimoji="1" lang="zh-CN" altLang="en-US" sz="2800" b="1">
                <a:solidFill>
                  <a:schemeClr val="bg1"/>
                </a:solidFill>
                <a:latin typeface="Tahoma" pitchFamily="34" charset="0"/>
                <a:ea typeface="幼圆" pitchFamily="49" charset="-122"/>
              </a:rPr>
              <a:t>）去扩增模板</a:t>
            </a:r>
            <a:r>
              <a:rPr kumimoji="1" lang="en-US" altLang="zh-CN" sz="2800" b="1">
                <a:solidFill>
                  <a:schemeClr val="bg1"/>
                </a:solidFill>
                <a:latin typeface="Tahoma" pitchFamily="34" charset="0"/>
                <a:ea typeface="幼圆" pitchFamily="49" charset="-122"/>
              </a:rPr>
              <a:t>DNA </a:t>
            </a:r>
            <a:r>
              <a:rPr kumimoji="1" lang="zh-CN" altLang="en-US" sz="2800" b="1">
                <a:solidFill>
                  <a:schemeClr val="bg1"/>
                </a:solidFill>
                <a:latin typeface="Tahoma" pitchFamily="34" charset="0"/>
                <a:ea typeface="幼圆" pitchFamily="49" charset="-122"/>
              </a:rPr>
              <a:t>的想法</a:t>
            </a:r>
            <a:r>
              <a:rPr kumimoji="1" lang="en-US" altLang="zh-CN" sz="2800" b="1">
                <a:solidFill>
                  <a:schemeClr val="bg1"/>
                </a:solidFill>
                <a:latin typeface="Tahoma" pitchFamily="34" charset="0"/>
                <a:ea typeface="幼圆" pitchFamily="49" charset="-122"/>
              </a:rPr>
              <a:t>…...</a:t>
            </a:r>
          </a:p>
        </p:txBody>
      </p:sp>
      <p:pic>
        <p:nvPicPr>
          <p:cNvPr id="83973" name="Picture 9" descr="mullis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95275" y="1357313"/>
            <a:ext cx="4103688" cy="496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7" name="Text Box 5"/>
          <p:cNvSpPr txBox="1">
            <a:spLocks noChangeArrowheads="1"/>
          </p:cNvSpPr>
          <p:nvPr/>
        </p:nvSpPr>
        <p:spPr bwMode="auto">
          <a:xfrm>
            <a:off x="827088" y="6380163"/>
            <a:ext cx="2557462" cy="369887"/>
          </a:xfrm>
          <a:prstGeom prst="rect">
            <a:avLst/>
          </a:prstGeom>
          <a:solidFill>
            <a:schemeClr val="tx1"/>
          </a:solidFill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b="1">
                <a:solidFill>
                  <a:srgbClr val="FF3300"/>
                </a:solidFill>
              </a:rPr>
              <a:t>获</a:t>
            </a:r>
            <a:r>
              <a:rPr lang="en-US" altLang="zh-CN" b="1">
                <a:solidFill>
                  <a:srgbClr val="FF3300"/>
                </a:solidFill>
              </a:rPr>
              <a:t>1993</a:t>
            </a:r>
            <a:r>
              <a:rPr lang="zh-CN" altLang="en-US" b="1">
                <a:solidFill>
                  <a:srgbClr val="FF3300"/>
                </a:solidFill>
              </a:rPr>
              <a:t>年诺贝尔化学奖</a:t>
            </a:r>
          </a:p>
        </p:txBody>
      </p:sp>
      <p:sp>
        <p:nvSpPr>
          <p:cNvPr id="336902" name="Line 6"/>
          <p:cNvSpPr>
            <a:spLocks noChangeShapeType="1"/>
          </p:cNvSpPr>
          <p:nvPr/>
        </p:nvSpPr>
        <p:spPr bwMode="auto">
          <a:xfrm>
            <a:off x="2174875" y="714375"/>
            <a:ext cx="1985963" cy="0"/>
          </a:xfrm>
          <a:prstGeom prst="line">
            <a:avLst/>
          </a:prstGeom>
          <a:noFill/>
          <a:ln w="57150">
            <a:solidFill>
              <a:srgbClr val="CCFFFF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ransition>
    <p:sndAc>
      <p:stSnd>
        <p:snd r:embed="rId2" name="type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39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69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369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39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6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116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8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3971" grpId="0"/>
      <p:bldP spid="411656" grpId="0" animBg="1"/>
      <p:bldP spid="18437" grpId="0" animBg="1"/>
      <p:bldP spid="33690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4996" name="Picture 4" descr="pcr1"/>
          <p:cNvPicPr>
            <a:picLocks noChangeAspect="1" noChangeArrowheads="1"/>
          </p:cNvPicPr>
          <p:nvPr/>
        </p:nvPicPr>
        <p:blipFill>
          <a:blip r:embed="rId3">
            <a:lum bright="-12000" contrast="48000"/>
          </a:blip>
          <a:srcRect/>
          <a:stretch>
            <a:fillRect/>
          </a:stretch>
        </p:blipFill>
        <p:spPr bwMode="auto">
          <a:xfrm>
            <a:off x="4787900" y="260350"/>
            <a:ext cx="4176713" cy="5400675"/>
          </a:xfrm>
          <a:prstGeom prst="rect">
            <a:avLst/>
          </a:prstGeom>
          <a:noFill/>
          <a:ln w="9525">
            <a:solidFill>
              <a:schemeClr val="hlink"/>
            </a:solidFill>
            <a:miter lim="800000"/>
            <a:headEnd/>
            <a:tailEnd/>
          </a:ln>
        </p:spPr>
      </p:pic>
      <p:pic>
        <p:nvPicPr>
          <p:cNvPr id="84997" name="Picture 5" descr="light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50825" y="260350"/>
            <a:ext cx="4430713" cy="5400675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</p:pic>
      <p:sp>
        <p:nvSpPr>
          <p:cNvPr id="84998" name="Text Box 6"/>
          <p:cNvSpPr txBox="1">
            <a:spLocks noChangeArrowheads="1"/>
          </p:cNvSpPr>
          <p:nvPr/>
        </p:nvSpPr>
        <p:spPr bwMode="auto">
          <a:xfrm>
            <a:off x="250825" y="5876925"/>
            <a:ext cx="8713788" cy="701675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2000" b="1">
                <a:solidFill>
                  <a:schemeClr val="bg1"/>
                </a:solidFill>
                <a:ea typeface="宋体" pitchFamily="2" charset="-122"/>
              </a:rPr>
              <a:t>Mullis</a:t>
            </a:r>
            <a:r>
              <a:rPr lang="zh-CN" altLang="en-US" sz="2000" b="1">
                <a:solidFill>
                  <a:schemeClr val="bg1"/>
                </a:solidFill>
                <a:ea typeface="宋体" pitchFamily="2" charset="-122"/>
              </a:rPr>
              <a:t>开车的时候</a:t>
            </a:r>
            <a:r>
              <a:rPr lang="en-US" altLang="zh-CN" sz="2000" b="1">
                <a:solidFill>
                  <a:schemeClr val="bg1"/>
                </a:solidFill>
                <a:ea typeface="宋体" pitchFamily="2" charset="-122"/>
              </a:rPr>
              <a:t>, </a:t>
            </a:r>
            <a:r>
              <a:rPr lang="zh-CN" altLang="en-US" sz="2000" b="1">
                <a:solidFill>
                  <a:schemeClr val="bg1"/>
                </a:solidFill>
                <a:ea typeface="宋体" pitchFamily="2" charset="-122"/>
              </a:rPr>
              <a:t>瞬间感觉两排路灯就是</a:t>
            </a:r>
            <a:r>
              <a:rPr lang="en-US" altLang="zh-CN" sz="2000" b="1">
                <a:solidFill>
                  <a:schemeClr val="bg1"/>
                </a:solidFill>
                <a:ea typeface="宋体" pitchFamily="2" charset="-122"/>
              </a:rPr>
              <a:t>DNA</a:t>
            </a:r>
            <a:r>
              <a:rPr lang="zh-CN" altLang="en-US" sz="2000" b="1">
                <a:solidFill>
                  <a:schemeClr val="bg1"/>
                </a:solidFill>
                <a:ea typeface="宋体" pitchFamily="2" charset="-122"/>
              </a:rPr>
              <a:t>的两条链，自己的车和对面开来的车象是</a:t>
            </a:r>
            <a:r>
              <a:rPr lang="en-US" altLang="zh-CN" sz="2000" b="1">
                <a:solidFill>
                  <a:schemeClr val="bg1"/>
                </a:solidFill>
                <a:ea typeface="宋体" pitchFamily="2" charset="-122"/>
              </a:rPr>
              <a:t>DNA</a:t>
            </a:r>
            <a:r>
              <a:rPr lang="zh-CN" altLang="en-US" sz="2000" b="1">
                <a:solidFill>
                  <a:schemeClr val="bg1"/>
                </a:solidFill>
                <a:ea typeface="宋体" pitchFamily="2" charset="-122"/>
              </a:rPr>
              <a:t>聚合酶，面对面地合成着</a:t>
            </a:r>
            <a:r>
              <a:rPr lang="en-US" altLang="zh-CN" sz="2000" b="1">
                <a:solidFill>
                  <a:schemeClr val="bg1"/>
                </a:solidFill>
                <a:ea typeface="宋体" pitchFamily="2" charset="-122"/>
              </a:rPr>
              <a:t>DNA</a:t>
            </a:r>
            <a:r>
              <a:rPr lang="zh-CN" altLang="en-US" sz="2000" b="1">
                <a:solidFill>
                  <a:schemeClr val="bg1"/>
                </a:solidFill>
                <a:ea typeface="宋体" pitchFamily="2" charset="-122"/>
              </a:rPr>
              <a:t>， </a:t>
            </a:r>
            <a:r>
              <a:rPr lang="en-US" altLang="zh-CN" sz="2000" b="1">
                <a:solidFill>
                  <a:schemeClr val="bg1"/>
                </a:solidFill>
                <a:ea typeface="宋体" pitchFamily="2" charset="-122"/>
              </a:rPr>
              <a:t>……</a:t>
            </a:r>
          </a:p>
        </p:txBody>
      </p:sp>
      <p:cxnSp>
        <p:nvCxnSpPr>
          <p:cNvPr id="6" name="直接箭头连接符 5"/>
          <p:cNvCxnSpPr/>
          <p:nvPr/>
        </p:nvCxnSpPr>
        <p:spPr bwMode="auto">
          <a:xfrm rot="10800000" flipV="1">
            <a:off x="2857488" y="1214422"/>
            <a:ext cx="2857520" cy="1857388"/>
          </a:xfrm>
          <a:prstGeom prst="straightConnector1">
            <a:avLst/>
          </a:prstGeom>
          <a:solidFill>
            <a:schemeClr val="accent1"/>
          </a:solidFill>
          <a:ln w="57150" cap="flat" cmpd="sng" algn="ctr">
            <a:solidFill>
              <a:srgbClr val="FF3300"/>
            </a:solidFill>
            <a:prstDash val="solid"/>
            <a:round/>
            <a:headEnd type="none" w="med" len="med"/>
            <a:tailEnd type="arrow"/>
          </a:ln>
          <a:effectLst/>
        </p:spPr>
      </p:cxnSp>
    </p:spTree>
  </p:cSld>
  <p:clrMapOvr>
    <a:masterClrMapping/>
  </p:clrMapOvr>
  <p:transition>
    <p:sndAc>
      <p:stSnd>
        <p:snd r:embed="rId2" name="type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49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49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49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499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1000100" y="214290"/>
            <a:ext cx="3643338" cy="874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l"/>
            <a:r>
              <a:rPr lang="en-US" altLang="zh-CN" sz="4400" b="1" dirty="0" smtClean="0">
                <a:solidFill>
                  <a:srgbClr val="FFFF00"/>
                </a:solidFill>
                <a:latin typeface="华文楷体" pitchFamily="2" charset="-122"/>
                <a:ea typeface="华文楷体" pitchFamily="2" charset="-122"/>
              </a:rPr>
              <a:t>PCR</a:t>
            </a:r>
            <a:r>
              <a:rPr lang="zh-CN" altLang="en-US" sz="4400" b="1" dirty="0" smtClean="0">
                <a:solidFill>
                  <a:srgbClr val="FFFF00"/>
                </a:solidFill>
                <a:latin typeface="华文楷体" pitchFamily="2" charset="-122"/>
                <a:ea typeface="华文楷体" pitchFamily="2" charset="-122"/>
              </a:rPr>
              <a:t>的启示</a:t>
            </a:r>
            <a:endParaRPr lang="zh-CN" altLang="en-US" sz="4400" b="1" dirty="0">
              <a:solidFill>
                <a:srgbClr val="66FF33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928794" y="1571612"/>
            <a:ext cx="471490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3600" b="1" dirty="0" smtClean="0"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sz="3600" b="1" dirty="0" smtClean="0">
                <a:latin typeface="华文楷体" pitchFamily="2" charset="-122"/>
                <a:ea typeface="华文楷体" pitchFamily="2" charset="-122"/>
              </a:rPr>
              <a:t>、伟人也是普通人</a:t>
            </a:r>
            <a:endParaRPr lang="zh-CN" altLang="en-US" sz="3600" b="1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928794" y="2714620"/>
            <a:ext cx="57150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3600" b="1" dirty="0" smtClean="0"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en-US" sz="3600" b="1" dirty="0" smtClean="0">
                <a:latin typeface="华文楷体" pitchFamily="2" charset="-122"/>
                <a:ea typeface="华文楷体" pitchFamily="2" charset="-122"/>
              </a:rPr>
              <a:t>、好的心态是成功的基础</a:t>
            </a:r>
            <a:endParaRPr lang="zh-CN" altLang="en-US" sz="3600" b="1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928794" y="3857628"/>
            <a:ext cx="635798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3600" b="1" dirty="0" smtClean="0">
                <a:latin typeface="华文楷体" pitchFamily="2" charset="-122"/>
                <a:ea typeface="华文楷体" pitchFamily="2" charset="-122"/>
              </a:rPr>
              <a:t>3</a:t>
            </a:r>
            <a:r>
              <a:rPr lang="zh-CN" altLang="en-US" sz="3600" b="1" dirty="0" smtClean="0">
                <a:latin typeface="华文楷体" pitchFamily="2" charset="-122"/>
                <a:ea typeface="华文楷体" pitchFamily="2" charset="-122"/>
              </a:rPr>
              <a:t>、不是所有的创新都是高精尖</a:t>
            </a:r>
            <a:endParaRPr lang="zh-CN" altLang="en-US" sz="3600" b="1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40"/>
          <p:cNvSpPr txBox="1">
            <a:spLocks noChangeArrowheads="1"/>
          </p:cNvSpPr>
          <p:nvPr/>
        </p:nvSpPr>
        <p:spPr bwMode="auto">
          <a:xfrm>
            <a:off x="1000125" y="1000125"/>
            <a:ext cx="7358063" cy="403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lnSpc>
                <a:spcPct val="200000"/>
              </a:lnSpc>
              <a:defRPr/>
            </a:pPr>
            <a:r>
              <a:rPr kumimoji="1" lang="zh-CN" altLang="en-US" sz="48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宋体" pitchFamily="2" charset="-122"/>
                <a:ea typeface="宋体" pitchFamily="2" charset="-122"/>
              </a:rPr>
              <a:t>合成生物学</a:t>
            </a:r>
            <a:endParaRPr kumimoji="1" lang="en-US" altLang="zh-CN" sz="4800" b="1" dirty="0">
              <a:solidFill>
                <a:srgbClr val="FFFF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宋体" pitchFamily="2" charset="-122"/>
              <a:ea typeface="宋体" pitchFamily="2" charset="-122"/>
            </a:endParaRPr>
          </a:p>
          <a:p>
            <a:pPr algn="l">
              <a:lnSpc>
                <a:spcPct val="200000"/>
              </a:lnSpc>
              <a:defRPr/>
            </a:pPr>
            <a:r>
              <a:rPr kumimoji="1" lang="en-US" altLang="zh-CN" sz="4800" b="1" dirty="0"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itchFamily="2" charset="-122"/>
                <a:ea typeface="宋体" pitchFamily="2" charset="-122"/>
              </a:rPr>
              <a:t>      </a:t>
            </a:r>
            <a:r>
              <a:rPr kumimoji="1" lang="en-US" altLang="zh-CN" sz="48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宋体" pitchFamily="2" charset="-122"/>
                <a:ea typeface="宋体" pitchFamily="2" charset="-122"/>
              </a:rPr>
              <a:t>-</a:t>
            </a:r>
            <a:r>
              <a:rPr kumimoji="1" lang="zh-CN" altLang="en-US" sz="4800" b="1" dirty="0"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itchFamily="2" charset="-122"/>
                <a:ea typeface="宋体" pitchFamily="2" charset="-122"/>
              </a:rPr>
              <a:t>放大了的基因工程</a:t>
            </a:r>
            <a:endParaRPr kumimoji="1" lang="en-US" altLang="zh-CN" sz="4800" b="1" dirty="0">
              <a:effectLst>
                <a:outerShdw blurRad="38100" dist="38100" dir="2700000" algn="tl">
                  <a:srgbClr val="C0C0C0"/>
                </a:outerShdw>
              </a:effectLst>
              <a:latin typeface="宋体" pitchFamily="2" charset="-122"/>
              <a:ea typeface="宋体" pitchFamily="2" charset="-122"/>
            </a:endParaRPr>
          </a:p>
          <a:p>
            <a:pPr>
              <a:lnSpc>
                <a:spcPct val="200000"/>
              </a:lnSpc>
              <a:defRPr/>
            </a:pPr>
            <a:r>
              <a:rPr kumimoji="1" lang="en-US" altLang="zh-CN" sz="3200" b="1" dirty="0">
                <a:solidFill>
                  <a:srgbClr val="66FF33"/>
                </a:solidFill>
                <a:latin typeface="Times New Roman" pitchFamily="18" charset="0"/>
                <a:ea typeface="仿宋_GB2312" pitchFamily="49" charset="-122"/>
              </a:rPr>
              <a:t>http://syntheticbiology.org/</a:t>
            </a:r>
            <a:endParaRPr kumimoji="1" lang="zh-CN" altLang="en-US" sz="3200" b="1" dirty="0">
              <a:solidFill>
                <a:srgbClr val="80008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宋体" pitchFamily="2" charset="-122"/>
              <a:ea typeface="宋体" pitchFamily="2" charset="-122"/>
            </a:endParaRPr>
          </a:p>
        </p:txBody>
      </p:sp>
    </p:spTree>
  </p:cSld>
  <p:clrMapOvr>
    <a:masterClrMapping/>
  </p:clrMapOvr>
  <p:transition>
    <p:sndAc>
      <p:stSnd>
        <p:snd r:embed="rId2" name="type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ext Box 8"/>
          <p:cNvSpPr txBox="1">
            <a:spLocks noChangeArrowheads="1"/>
          </p:cNvSpPr>
          <p:nvPr/>
        </p:nvSpPr>
        <p:spPr bwMode="auto">
          <a:xfrm>
            <a:off x="304800" y="1179513"/>
            <a:ext cx="8429625" cy="1435100"/>
          </a:xfrm>
          <a:prstGeom prst="rect">
            <a:avLst/>
          </a:prstGeom>
          <a:solidFill>
            <a:schemeClr val="accent1">
              <a:alpha val="50195"/>
            </a:schemeClr>
          </a:solidFill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lnSpc>
                <a:spcPct val="130000"/>
              </a:lnSpc>
              <a:spcAft>
                <a:spcPct val="50000"/>
              </a:spcAft>
            </a:pPr>
            <a:r>
              <a:rPr kumimoji="1" lang="zh-CN" altLang="en-US" sz="2000" b="1">
                <a:latin typeface="宋体" charset="-122"/>
                <a:ea typeface="宋体" charset="-122"/>
              </a:rPr>
              <a:t>合成生物学就是全新设计建立一个生命系统，使其能够按预设的方式运行，同时具有复杂的动力学和逻辑特征。</a:t>
            </a:r>
          </a:p>
          <a:p>
            <a:pPr algn="l">
              <a:lnSpc>
                <a:spcPct val="130000"/>
              </a:lnSpc>
              <a:spcAft>
                <a:spcPct val="50000"/>
              </a:spcAft>
            </a:pPr>
            <a:r>
              <a:rPr kumimoji="1" lang="en-US" altLang="zh-CN" sz="2000" b="1">
                <a:latin typeface="Times New Roman" pitchFamily="18" charset="0"/>
                <a:ea typeface="华文中宋" pitchFamily="2" charset="-122"/>
              </a:rPr>
              <a:t>To make biology to engineer easier.  —— Drew Endy, MIT</a:t>
            </a:r>
          </a:p>
        </p:txBody>
      </p:sp>
      <p:sp>
        <p:nvSpPr>
          <p:cNvPr id="19459" name="Text Box 5"/>
          <p:cNvSpPr txBox="1">
            <a:spLocks noChangeArrowheads="1"/>
          </p:cNvSpPr>
          <p:nvPr/>
        </p:nvSpPr>
        <p:spPr bwMode="auto">
          <a:xfrm>
            <a:off x="285750" y="369888"/>
            <a:ext cx="842962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kumimoji="1" lang="zh-CN" altLang="en-US" sz="3200" b="1">
                <a:solidFill>
                  <a:srgbClr val="66FF33"/>
                </a:solidFill>
                <a:latin typeface="Times New Roman" pitchFamily="18" charset="0"/>
                <a:ea typeface="宋体" charset="-122"/>
              </a:rPr>
              <a:t>什么是合成生物学 </a:t>
            </a:r>
            <a:r>
              <a:rPr kumimoji="1" lang="en-US" altLang="zh-CN" sz="3200" b="1">
                <a:latin typeface="Times New Roman" pitchFamily="18" charset="0"/>
                <a:ea typeface="宋体" charset="-122"/>
              </a:rPr>
              <a:t>(</a:t>
            </a:r>
            <a:r>
              <a:rPr kumimoji="1" lang="en-US" altLang="zh-CN" sz="3200" b="1">
                <a:latin typeface="Times New Roman" pitchFamily="18" charset="0"/>
                <a:ea typeface="仿宋_GB2312" pitchFamily="49" charset="-122"/>
              </a:rPr>
              <a:t>syntheticbiology.org) ?</a:t>
            </a:r>
            <a:endParaRPr kumimoji="1" lang="en-US" altLang="zh-CN" sz="3200" b="1">
              <a:latin typeface="Times New Roman" pitchFamily="18" charset="0"/>
              <a:ea typeface="宋体" charset="-122"/>
            </a:endParaRPr>
          </a:p>
        </p:txBody>
      </p:sp>
      <p:pic>
        <p:nvPicPr>
          <p:cNvPr id="19460" name="Picture 9"/>
          <p:cNvPicPr>
            <a:picLocks noChangeAspect="1" noChangeArrowheads="1"/>
          </p:cNvPicPr>
          <p:nvPr/>
        </p:nvPicPr>
        <p:blipFill>
          <a:blip r:embed="rId2"/>
          <a:srcRect r="2829"/>
          <a:stretch>
            <a:fillRect/>
          </a:stretch>
        </p:blipFill>
        <p:spPr bwMode="auto">
          <a:xfrm>
            <a:off x="1371600" y="2895600"/>
            <a:ext cx="2041525" cy="29718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pic>
        <p:nvPicPr>
          <p:cNvPr id="19461" name="Picture 1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95800" y="3048000"/>
            <a:ext cx="2667000" cy="2647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62" name="Text Box 9"/>
          <p:cNvSpPr txBox="1">
            <a:spLocks noChangeArrowheads="1"/>
          </p:cNvSpPr>
          <p:nvPr/>
        </p:nvSpPr>
        <p:spPr bwMode="auto">
          <a:xfrm>
            <a:off x="1524000" y="6019800"/>
            <a:ext cx="1565275" cy="366713"/>
          </a:xfrm>
          <a:prstGeom prst="rect">
            <a:avLst/>
          </a:prstGeom>
          <a:solidFill>
            <a:srgbClr val="FF9933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/>
            <a:r>
              <a:rPr kumimoji="1" lang="zh-CN" altLang="en-US" b="1">
                <a:solidFill>
                  <a:srgbClr val="FFFF00"/>
                </a:solidFill>
                <a:latin typeface="Times New Roman" pitchFamily="18" charset="0"/>
                <a:ea typeface="宋体" charset="-122"/>
              </a:rPr>
              <a:t>病毒的全合成</a:t>
            </a:r>
          </a:p>
        </p:txBody>
      </p:sp>
      <p:sp>
        <p:nvSpPr>
          <p:cNvPr id="19463" name="Text Box 10"/>
          <p:cNvSpPr txBox="1">
            <a:spLocks noChangeArrowheads="1"/>
          </p:cNvSpPr>
          <p:nvPr/>
        </p:nvSpPr>
        <p:spPr bwMode="auto">
          <a:xfrm>
            <a:off x="4343400" y="6019800"/>
            <a:ext cx="2946400" cy="366713"/>
          </a:xfrm>
          <a:prstGeom prst="rect">
            <a:avLst/>
          </a:prstGeom>
          <a:solidFill>
            <a:srgbClr val="FF9933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/>
            <a:r>
              <a:rPr kumimoji="1" lang="zh-CN" altLang="en-US" b="1">
                <a:solidFill>
                  <a:srgbClr val="FFFF00"/>
                </a:solidFill>
                <a:latin typeface="Times New Roman" pitchFamily="18" charset="0"/>
                <a:ea typeface="宋体" charset="-122"/>
              </a:rPr>
              <a:t>按</a:t>
            </a:r>
            <a:r>
              <a:rPr kumimoji="1" lang="zh-CN" altLang="en-US" b="1">
                <a:solidFill>
                  <a:srgbClr val="FFFF00"/>
                </a:solidFill>
                <a:latin typeface="宋体" charset="-122"/>
                <a:ea typeface="宋体" charset="-122"/>
              </a:rPr>
              <a:t>“</a:t>
            </a:r>
            <a:r>
              <a:rPr kumimoji="1" lang="zh-CN" altLang="en-US" b="1">
                <a:solidFill>
                  <a:srgbClr val="FFFF00"/>
                </a:solidFill>
                <a:latin typeface="Times New Roman" pitchFamily="18" charset="0"/>
                <a:ea typeface="宋体" charset="-122"/>
              </a:rPr>
              <a:t>指令</a:t>
            </a:r>
            <a:r>
              <a:rPr kumimoji="1" lang="zh-CN" altLang="en-US" b="1">
                <a:solidFill>
                  <a:srgbClr val="FFFF00"/>
                </a:solidFill>
                <a:latin typeface="宋体" charset="-122"/>
                <a:ea typeface="宋体" charset="-122"/>
              </a:rPr>
              <a:t>”</a:t>
            </a:r>
            <a:r>
              <a:rPr kumimoji="1" lang="zh-CN" altLang="en-US" b="1">
                <a:solidFill>
                  <a:srgbClr val="FFFF00"/>
                </a:solidFill>
                <a:latin typeface="Times New Roman" pitchFamily="18" charset="0"/>
                <a:ea typeface="宋体" charset="-122"/>
              </a:rPr>
              <a:t>发光的大肠杆菌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extBox 32"/>
          <p:cNvSpPr txBox="1">
            <a:spLocks noChangeArrowheads="1"/>
          </p:cNvSpPr>
          <p:nvPr/>
        </p:nvSpPr>
        <p:spPr bwMode="auto">
          <a:xfrm>
            <a:off x="274638" y="260350"/>
            <a:ext cx="50800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1" lang="zh-CN" altLang="en-US" sz="3200" b="1">
                <a:solidFill>
                  <a:srgbClr val="66FF33"/>
                </a:solidFill>
                <a:latin typeface="Arial Rounded MT Bold" pitchFamily="34" charset="0"/>
                <a:ea typeface="宋体" charset="-122"/>
              </a:rPr>
              <a:t>合成生物学的主要研究内容</a:t>
            </a:r>
          </a:p>
        </p:txBody>
      </p:sp>
      <p:sp>
        <p:nvSpPr>
          <p:cNvPr id="20483" name="Text Box 8"/>
          <p:cNvSpPr txBox="1">
            <a:spLocks noChangeArrowheads="1"/>
          </p:cNvSpPr>
          <p:nvPr/>
        </p:nvSpPr>
        <p:spPr bwMode="auto">
          <a:xfrm>
            <a:off x="428625" y="1012825"/>
            <a:ext cx="8486775" cy="31956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lnSpc>
                <a:spcPct val="130000"/>
              </a:lnSpc>
              <a:spcAft>
                <a:spcPct val="50000"/>
              </a:spcAft>
              <a:buFont typeface="Wingdings" pitchFamily="2" charset="2"/>
              <a:buChar char="l"/>
            </a:pPr>
            <a:r>
              <a:rPr kumimoji="1" lang="en-US" altLang="zh-CN" sz="2400" b="1">
                <a:solidFill>
                  <a:srgbClr val="66FF33"/>
                </a:solidFill>
                <a:latin typeface="华文中宋" pitchFamily="2" charset="-122"/>
                <a:ea typeface="华文中宋" pitchFamily="2" charset="-122"/>
              </a:rPr>
              <a:t> </a:t>
            </a:r>
            <a:r>
              <a:rPr kumimoji="1" lang="zh-CN" altLang="en-US" sz="2400" b="1">
                <a:latin typeface="楷体_GB2312" pitchFamily="49" charset="-122"/>
                <a:ea typeface="楷体_GB2312" pitchFamily="49" charset="-122"/>
              </a:rPr>
              <a:t>合成新的</a:t>
            </a:r>
            <a:r>
              <a:rPr kumimoji="1" lang="zh-CN" altLang="en-US" sz="2400" b="1">
                <a:solidFill>
                  <a:srgbClr val="FFFF00"/>
                </a:solidFill>
                <a:latin typeface="楷体_GB2312" pitchFamily="49" charset="-122"/>
                <a:ea typeface="楷体_GB2312" pitchFamily="49" charset="-122"/>
              </a:rPr>
              <a:t>生物元器件</a:t>
            </a:r>
            <a:r>
              <a:rPr kumimoji="1" lang="zh-CN" altLang="en-US" sz="2400" b="1">
                <a:latin typeface="楷体_GB2312" pitchFamily="49" charset="-122"/>
                <a:ea typeface="楷体_GB2312" pitchFamily="49" charset="-122"/>
              </a:rPr>
              <a:t>，其中包括</a:t>
            </a:r>
            <a:r>
              <a:rPr kumimoji="1" lang="zh-CN" altLang="en-US" sz="2400" b="1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：</a:t>
            </a:r>
          </a:p>
          <a:p>
            <a:pPr algn="l">
              <a:lnSpc>
                <a:spcPct val="130000"/>
              </a:lnSpc>
              <a:spcAft>
                <a:spcPct val="50000"/>
              </a:spcAft>
              <a:buFont typeface="Wingdings" pitchFamily="2" charset="2"/>
              <a:buNone/>
            </a:pPr>
            <a:r>
              <a:rPr kumimoji="1" lang="zh-CN" altLang="en-US" sz="2400" b="1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	</a:t>
            </a:r>
            <a:r>
              <a:rPr kumimoji="1" lang="en-US" altLang="zh-CN" sz="2400" b="1">
                <a:latin typeface="华文中宋" pitchFamily="2" charset="-122"/>
                <a:ea typeface="楷体_GB2312" pitchFamily="49" charset="-122"/>
              </a:rPr>
              <a:t>—</a:t>
            </a:r>
            <a:r>
              <a:rPr kumimoji="1" lang="en-US" altLang="zh-CN" sz="2400" b="1">
                <a:latin typeface="楷体_GB2312" pitchFamily="49" charset="-122"/>
                <a:ea typeface="楷体_GB2312" pitchFamily="49" charset="-122"/>
              </a:rPr>
              <a:t> </a:t>
            </a:r>
            <a:r>
              <a:rPr kumimoji="1" lang="zh-CN" altLang="en-US" sz="2400" b="1">
                <a:latin typeface="楷体_GB2312" pitchFamily="49" charset="-122"/>
                <a:ea typeface="楷体_GB2312" pitchFamily="49" charset="-122"/>
              </a:rPr>
              <a:t>设计和构建新的生物元器件和系统；</a:t>
            </a:r>
          </a:p>
          <a:p>
            <a:pPr lvl="1" algn="l">
              <a:lnSpc>
                <a:spcPct val="130000"/>
              </a:lnSpc>
              <a:spcAft>
                <a:spcPct val="50000"/>
              </a:spcAft>
              <a:buFont typeface="Wingdings" pitchFamily="2" charset="2"/>
              <a:buNone/>
            </a:pPr>
            <a:r>
              <a:rPr kumimoji="1" lang="zh-CN" altLang="en-US" sz="2400" b="1">
                <a:latin typeface="楷体_GB2312" pitchFamily="49" charset="-122"/>
                <a:ea typeface="楷体_GB2312" pitchFamily="49" charset="-122"/>
              </a:rPr>
              <a:t>	</a:t>
            </a:r>
            <a:r>
              <a:rPr kumimoji="1" lang="en-US" altLang="zh-CN" sz="2400" b="1">
                <a:latin typeface="华文中宋" pitchFamily="2" charset="-122"/>
                <a:ea typeface="楷体_GB2312" pitchFamily="49" charset="-122"/>
              </a:rPr>
              <a:t>—</a:t>
            </a:r>
            <a:r>
              <a:rPr kumimoji="1" lang="en-US" altLang="zh-CN" sz="2400" b="1">
                <a:latin typeface="楷体_GB2312" pitchFamily="49" charset="-122"/>
                <a:ea typeface="楷体_GB2312" pitchFamily="49" charset="-122"/>
              </a:rPr>
              <a:t> </a:t>
            </a:r>
            <a:r>
              <a:rPr kumimoji="1" lang="zh-CN" altLang="en-US" sz="2400" b="1">
                <a:latin typeface="楷体_GB2312" pitchFamily="49" charset="-122"/>
                <a:ea typeface="楷体_GB2312" pitchFamily="49" charset="-122"/>
              </a:rPr>
              <a:t>对于已有的生物原件的重新设计，具特定的功能；</a:t>
            </a:r>
          </a:p>
          <a:p>
            <a:pPr algn="l">
              <a:lnSpc>
                <a:spcPct val="130000"/>
              </a:lnSpc>
              <a:spcAft>
                <a:spcPct val="50000"/>
              </a:spcAft>
              <a:buFont typeface="Wingdings" pitchFamily="2" charset="2"/>
              <a:buChar char="l"/>
            </a:pPr>
            <a:r>
              <a:rPr kumimoji="1" lang="zh-CN" altLang="en-US" sz="2400" b="1">
                <a:solidFill>
                  <a:srgbClr val="66FF33"/>
                </a:solidFill>
                <a:latin typeface="华文中宋" pitchFamily="2" charset="-122"/>
                <a:ea typeface="华文中宋" pitchFamily="2" charset="-122"/>
              </a:rPr>
              <a:t> </a:t>
            </a:r>
            <a:r>
              <a:rPr kumimoji="1" lang="zh-CN" altLang="en-US" sz="2400" b="1">
                <a:latin typeface="楷体_GB2312" pitchFamily="49" charset="-122"/>
                <a:ea typeface="楷体_GB2312" pitchFamily="49" charset="-122"/>
              </a:rPr>
              <a:t>有目的地对生物元器件进行</a:t>
            </a:r>
            <a:r>
              <a:rPr kumimoji="1" lang="zh-CN" altLang="en-US" sz="2400" b="1">
                <a:solidFill>
                  <a:srgbClr val="FFFF00"/>
                </a:solidFill>
                <a:latin typeface="楷体_GB2312" pitchFamily="49" charset="-122"/>
                <a:ea typeface="楷体_GB2312" pitchFamily="49" charset="-122"/>
              </a:rPr>
              <a:t>组装</a:t>
            </a:r>
            <a:r>
              <a:rPr kumimoji="1" lang="zh-CN" altLang="en-US" sz="2400" b="1">
                <a:latin typeface="楷体_GB2312" pitchFamily="49" charset="-122"/>
                <a:ea typeface="楷体_GB2312" pitchFamily="49" charset="-122"/>
              </a:rPr>
              <a:t>，使系统获得新的功能；</a:t>
            </a:r>
          </a:p>
          <a:p>
            <a:pPr algn="l">
              <a:lnSpc>
                <a:spcPct val="130000"/>
              </a:lnSpc>
              <a:spcAft>
                <a:spcPct val="50000"/>
              </a:spcAft>
              <a:buFont typeface="Wingdings" pitchFamily="2" charset="2"/>
              <a:buChar char="l"/>
            </a:pPr>
            <a:r>
              <a:rPr kumimoji="1" lang="zh-CN" altLang="en-US" sz="2400" b="1">
                <a:latin typeface="楷体_GB2312" pitchFamily="49" charset="-122"/>
                <a:ea typeface="楷体_GB2312" pitchFamily="49" charset="-122"/>
              </a:rPr>
              <a:t> 生产出能满足人类需要的</a:t>
            </a:r>
            <a:r>
              <a:rPr kumimoji="1" lang="zh-CN" altLang="en-US" sz="2400" b="1">
                <a:solidFill>
                  <a:srgbClr val="FFFF00"/>
                </a:solidFill>
                <a:latin typeface="楷体_GB2312" pitchFamily="49" charset="-122"/>
                <a:ea typeface="楷体_GB2312" pitchFamily="49" charset="-122"/>
              </a:rPr>
              <a:t>新的生命系统</a:t>
            </a:r>
            <a:r>
              <a:rPr kumimoji="1" lang="zh-CN" altLang="en-US" sz="24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。</a:t>
            </a:r>
            <a:endParaRPr kumimoji="1" lang="zh-CN" altLang="en-US" sz="2400" b="1">
              <a:solidFill>
                <a:srgbClr val="66FF33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0484" name="Rectangle 6"/>
          <p:cNvSpPr>
            <a:spLocks noChangeArrowheads="1"/>
          </p:cNvSpPr>
          <p:nvPr/>
        </p:nvSpPr>
        <p:spPr bwMode="auto">
          <a:xfrm>
            <a:off x="323850" y="4508500"/>
            <a:ext cx="8686800" cy="1081088"/>
          </a:xfrm>
          <a:prstGeom prst="rect">
            <a:avLst/>
          </a:prstGeom>
          <a:solidFill>
            <a:srgbClr val="4DD8DF"/>
          </a:solidFill>
          <a:ln w="9525">
            <a:solidFill>
              <a:srgbClr val="CCFFFF"/>
            </a:solidFill>
            <a:miter lim="800000"/>
            <a:headEnd/>
            <a:tailEnd/>
          </a:ln>
        </p:spPr>
        <p:txBody>
          <a:bodyPr anchor="b"/>
          <a:lstStyle/>
          <a:p>
            <a:pPr algn="l">
              <a:lnSpc>
                <a:spcPct val="130000"/>
              </a:lnSpc>
            </a:pPr>
            <a:r>
              <a:rPr kumimoji="1" lang="zh-CN" altLang="en-US" sz="2400" b="1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合成生物学的目的是：</a:t>
            </a:r>
            <a:r>
              <a:rPr kumimoji="1" lang="zh-CN" altLang="en-US" sz="2400" b="1">
                <a:solidFill>
                  <a:srgbClr val="FFFF00"/>
                </a:solidFill>
                <a:latin typeface="华文中宋" pitchFamily="2" charset="-122"/>
                <a:ea typeface="楷体_GB2312" pitchFamily="49" charset="-122"/>
              </a:rPr>
              <a:t>“</a:t>
            </a:r>
            <a:r>
              <a:rPr kumimoji="1" lang="zh-CN" altLang="en-US" sz="2400" b="1">
                <a:solidFill>
                  <a:srgbClr val="FFFF00"/>
                </a:solidFill>
                <a:latin typeface="楷体_GB2312" pitchFamily="49" charset="-122"/>
                <a:ea typeface="楷体_GB2312" pitchFamily="49" charset="-122"/>
              </a:rPr>
              <a:t>走到冰箱里，取出相应的生物零件，把它们组装起来，成为一个微小的生物机器</a:t>
            </a:r>
            <a:r>
              <a:rPr kumimoji="1" lang="zh-CN" altLang="en-US" sz="2400" b="1">
                <a:solidFill>
                  <a:srgbClr val="FFFF00"/>
                </a:solidFill>
                <a:latin typeface="华文中宋" pitchFamily="2" charset="-122"/>
                <a:ea typeface="楷体_GB2312" pitchFamily="49" charset="-122"/>
              </a:rPr>
              <a:t>”</a:t>
            </a:r>
            <a:r>
              <a:rPr kumimoji="1" lang="zh-CN" altLang="en-US" sz="2400" b="1">
                <a:solidFill>
                  <a:srgbClr val="FFFF00"/>
                </a:solidFill>
                <a:latin typeface="楷体_GB2312" pitchFamily="49" charset="-122"/>
                <a:ea typeface="楷体_GB2312" pitchFamily="49" charset="-122"/>
              </a:rPr>
              <a:t>。</a:t>
            </a:r>
          </a:p>
        </p:txBody>
      </p:sp>
      <p:pic>
        <p:nvPicPr>
          <p:cNvPr id="20485" name="Picture 4" descr="00017F9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535738" y="0"/>
            <a:ext cx="2608262" cy="195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ext Box 8"/>
          <p:cNvSpPr txBox="1">
            <a:spLocks noChangeArrowheads="1"/>
          </p:cNvSpPr>
          <p:nvPr/>
        </p:nvSpPr>
        <p:spPr bwMode="auto">
          <a:xfrm>
            <a:off x="0" y="155575"/>
            <a:ext cx="9144000" cy="584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200" b="1">
                <a:solidFill>
                  <a:srgbClr val="66FF33"/>
                </a:solidFill>
                <a:latin typeface="Times New Roman" pitchFamily="18" charset="0"/>
                <a:ea typeface="宋体" pitchFamily="2" charset="-122"/>
              </a:rPr>
              <a:t>合成生物学层级关系与计算机工程的类比示意图</a:t>
            </a:r>
          </a:p>
        </p:txBody>
      </p:sp>
      <p:pic>
        <p:nvPicPr>
          <p:cNvPr id="21507" name="Picture 3"/>
          <p:cNvPicPr>
            <a:picLocks noChangeAspect="1" noChangeArrowheads="1"/>
          </p:cNvPicPr>
          <p:nvPr/>
        </p:nvPicPr>
        <p:blipFill>
          <a:blip r:embed="rId3"/>
          <a:srcRect t="2226" b="2086"/>
          <a:stretch>
            <a:fillRect/>
          </a:stretch>
        </p:blipFill>
        <p:spPr bwMode="auto">
          <a:xfrm>
            <a:off x="457200" y="838200"/>
            <a:ext cx="6343650" cy="5770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 Box 4"/>
          <p:cNvSpPr txBox="1">
            <a:spLocks noChangeArrowheads="1"/>
          </p:cNvSpPr>
          <p:nvPr/>
        </p:nvSpPr>
        <p:spPr bwMode="auto">
          <a:xfrm>
            <a:off x="7191375" y="2090738"/>
            <a:ext cx="1371600" cy="528637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headEnd/>
            <a:tailEnd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kumimoji="1" lang="zh-CN" altLang="en-GB" sz="2800" b="1" dirty="0">
                <a:solidFill>
                  <a:srgbClr val="0070C0"/>
                </a:solidFill>
              </a:rPr>
              <a:t>系统</a:t>
            </a:r>
            <a:endParaRPr kumimoji="1" lang="en-GB" altLang="zh-CN" sz="2800" b="1" dirty="0">
              <a:solidFill>
                <a:srgbClr val="0070C0"/>
              </a:solidFill>
            </a:endParaRPr>
          </a:p>
        </p:txBody>
      </p:sp>
      <p:sp>
        <p:nvSpPr>
          <p:cNvPr id="11" name="Text Box 5"/>
          <p:cNvSpPr txBox="1">
            <a:spLocks noChangeArrowheads="1"/>
          </p:cNvSpPr>
          <p:nvPr/>
        </p:nvSpPr>
        <p:spPr bwMode="auto">
          <a:xfrm>
            <a:off x="7191375" y="4475163"/>
            <a:ext cx="1638300" cy="528637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headEnd/>
            <a:tailEnd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kumimoji="1" lang="zh-CN" altLang="en-GB" sz="2800" b="1" dirty="0">
                <a:solidFill>
                  <a:srgbClr val="0070C0"/>
                </a:solidFill>
              </a:rPr>
              <a:t>控制单元</a:t>
            </a:r>
            <a:endParaRPr kumimoji="1" lang="en-GB" altLang="zh-CN" sz="2800" b="1" dirty="0">
              <a:solidFill>
                <a:srgbClr val="0070C0"/>
              </a:solidFill>
            </a:endParaRPr>
          </a:p>
        </p:txBody>
      </p:sp>
      <p:sp>
        <p:nvSpPr>
          <p:cNvPr id="12" name="Text Box 6"/>
          <p:cNvSpPr txBox="1">
            <a:spLocks noChangeArrowheads="1"/>
          </p:cNvSpPr>
          <p:nvPr/>
        </p:nvSpPr>
        <p:spPr bwMode="auto">
          <a:xfrm>
            <a:off x="7191375" y="3106738"/>
            <a:ext cx="1447800" cy="528637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headEnd/>
            <a:tailEnd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kumimoji="1" lang="zh-CN" altLang="en-GB" sz="2800" b="1" dirty="0">
                <a:solidFill>
                  <a:srgbClr val="0070C0"/>
                </a:solidFill>
              </a:rPr>
              <a:t>模块</a:t>
            </a:r>
            <a:endParaRPr kumimoji="1" lang="en-GB" altLang="zh-CN" sz="2800" b="1" dirty="0">
              <a:solidFill>
                <a:srgbClr val="0070C0"/>
              </a:solidFill>
            </a:endParaRPr>
          </a:p>
        </p:txBody>
      </p:sp>
      <p:sp>
        <p:nvSpPr>
          <p:cNvPr id="13" name="Text Box 7"/>
          <p:cNvSpPr txBox="1">
            <a:spLocks noChangeArrowheads="1"/>
          </p:cNvSpPr>
          <p:nvPr/>
        </p:nvSpPr>
        <p:spPr bwMode="auto">
          <a:xfrm>
            <a:off x="7191375" y="5530850"/>
            <a:ext cx="1371600" cy="528638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headEnd/>
            <a:tailEnd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kumimoji="1" lang="zh-CN" altLang="en-GB" sz="2800" b="1" dirty="0">
                <a:solidFill>
                  <a:srgbClr val="0070C0"/>
                </a:solidFill>
              </a:rPr>
              <a:t>元件</a:t>
            </a:r>
            <a:endParaRPr kumimoji="1" lang="en-GB" altLang="zh-CN" sz="2800" b="1" dirty="0">
              <a:solidFill>
                <a:srgbClr val="0070C0"/>
              </a:solidFill>
            </a:endParaRPr>
          </a:p>
        </p:txBody>
      </p:sp>
      <p:sp>
        <p:nvSpPr>
          <p:cNvPr id="21512" name="右箭头 13"/>
          <p:cNvSpPr>
            <a:spLocks noChangeArrowheads="1"/>
          </p:cNvSpPr>
          <p:nvPr/>
        </p:nvSpPr>
        <p:spPr bwMode="auto">
          <a:xfrm>
            <a:off x="6615113" y="2101850"/>
            <a:ext cx="428625" cy="428625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CC99FF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kumimoji="1" lang="zh-CN" altLang="zh-CN" sz="2800" b="1">
              <a:solidFill>
                <a:srgbClr val="66FF33"/>
              </a:solidFill>
              <a:latin typeface="Arial Rounded MT Bold" pitchFamily="34" charset="0"/>
              <a:ea typeface="华文新魏" pitchFamily="2" charset="-122"/>
            </a:endParaRPr>
          </a:p>
        </p:txBody>
      </p:sp>
      <p:sp>
        <p:nvSpPr>
          <p:cNvPr id="21513" name="右箭头 14"/>
          <p:cNvSpPr>
            <a:spLocks noChangeArrowheads="1"/>
          </p:cNvSpPr>
          <p:nvPr/>
        </p:nvSpPr>
        <p:spPr bwMode="auto">
          <a:xfrm>
            <a:off x="6618288" y="3106738"/>
            <a:ext cx="428625" cy="428625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CC99FF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kumimoji="1" lang="zh-CN" altLang="zh-CN" sz="2800" b="1">
              <a:solidFill>
                <a:srgbClr val="66FF33"/>
              </a:solidFill>
              <a:latin typeface="Arial Rounded MT Bold" pitchFamily="34" charset="0"/>
              <a:ea typeface="华文新魏" pitchFamily="2" charset="-122"/>
            </a:endParaRPr>
          </a:p>
        </p:txBody>
      </p:sp>
      <p:sp>
        <p:nvSpPr>
          <p:cNvPr id="21514" name="右箭头 15"/>
          <p:cNvSpPr>
            <a:spLocks noChangeArrowheads="1"/>
          </p:cNvSpPr>
          <p:nvPr/>
        </p:nvSpPr>
        <p:spPr bwMode="auto">
          <a:xfrm>
            <a:off x="6686550" y="4546600"/>
            <a:ext cx="428625" cy="428625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CC99FF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kumimoji="1" lang="zh-CN" altLang="zh-CN" sz="2800" b="1">
              <a:solidFill>
                <a:srgbClr val="66FF33"/>
              </a:solidFill>
              <a:latin typeface="Arial Rounded MT Bold" pitchFamily="34" charset="0"/>
              <a:ea typeface="华文新魏" pitchFamily="2" charset="-122"/>
            </a:endParaRPr>
          </a:p>
        </p:txBody>
      </p:sp>
      <p:sp>
        <p:nvSpPr>
          <p:cNvPr id="21515" name="右箭头 16"/>
          <p:cNvSpPr>
            <a:spLocks noChangeArrowheads="1"/>
          </p:cNvSpPr>
          <p:nvPr/>
        </p:nvSpPr>
        <p:spPr bwMode="auto">
          <a:xfrm>
            <a:off x="6686550" y="5557838"/>
            <a:ext cx="428625" cy="428625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CC99FF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kumimoji="1" lang="zh-CN" altLang="zh-CN" sz="2800" b="1">
              <a:solidFill>
                <a:srgbClr val="66FF33"/>
              </a:solidFill>
              <a:latin typeface="Arial Rounded MT Bold" pitchFamily="34" charset="0"/>
              <a:ea typeface="华文新魏" pitchFamily="2" charset="-122"/>
            </a:endParaRPr>
          </a:p>
        </p:txBody>
      </p:sp>
      <p:sp>
        <p:nvSpPr>
          <p:cNvPr id="21516" name="Text Box 2"/>
          <p:cNvSpPr txBox="1">
            <a:spLocks noChangeArrowheads="1"/>
          </p:cNvSpPr>
          <p:nvPr/>
        </p:nvSpPr>
        <p:spPr bwMode="auto">
          <a:xfrm>
            <a:off x="3733800" y="6491288"/>
            <a:ext cx="4948238" cy="366712"/>
          </a:xfrm>
          <a:prstGeom prst="rect">
            <a:avLst/>
          </a:prstGeom>
          <a:solidFill>
            <a:srgbClr val="CC99FF">
              <a:alpha val="50195"/>
            </a:srgbClr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1" lang="en-US" altLang="zh-CN" b="1">
                <a:solidFill>
                  <a:srgbClr val="FF0000"/>
                </a:solidFill>
                <a:latin typeface="Times New Roman" pitchFamily="18" charset="0"/>
                <a:ea typeface="宋体" pitchFamily="2" charset="-122"/>
              </a:rPr>
              <a:t>Adrianantoandro et al. Mol Sys Biol.  2006</a:t>
            </a:r>
          </a:p>
        </p:txBody>
      </p:sp>
    </p:spTree>
  </p:cSld>
  <p:clrMapOvr>
    <a:masterClrMapping/>
  </p:clrMapOvr>
  <p:transition>
    <p:sndAc>
      <p:stSnd>
        <p:snd r:embed="rId2" name="type.wav" builtIn="1"/>
      </p:stSnd>
    </p:sndAc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1714500" y="214313"/>
            <a:ext cx="6875463" cy="563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lnSpc>
                <a:spcPts val="3600"/>
              </a:lnSpc>
              <a:buFont typeface="Wingdings" pitchFamily="2" charset="2"/>
              <a:buChar char="n"/>
            </a:pPr>
            <a:r>
              <a:rPr lang="zh-CN" altLang="en-US" sz="2400" b="1" dirty="0">
                <a:latin typeface="仿宋_GB2312" pitchFamily="49" charset="-122"/>
                <a:ea typeface="仿宋_GB2312" pitchFamily="49" charset="-122"/>
              </a:rPr>
              <a:t> 生命科学学院微生物研究所教授、博士生导师</a:t>
            </a:r>
          </a:p>
          <a:p>
            <a:pPr algn="l">
              <a:lnSpc>
                <a:spcPts val="3600"/>
              </a:lnSpc>
              <a:buFont typeface="Wingdings" pitchFamily="2" charset="2"/>
              <a:buChar char="n"/>
            </a:pPr>
            <a:r>
              <a:rPr lang="zh-CN" altLang="en-US" sz="2400" b="1" dirty="0">
                <a:latin typeface="仿宋_GB2312" pitchFamily="49" charset="-122"/>
                <a:ea typeface="仿宋_GB2312" pitchFamily="49" charset="-122"/>
              </a:rPr>
              <a:t> 国家级精品课程主持人</a:t>
            </a:r>
            <a:endParaRPr lang="en-US" altLang="zh-CN" sz="2400" b="1" dirty="0">
              <a:latin typeface="仿宋_GB2312" pitchFamily="49" charset="-122"/>
              <a:ea typeface="仿宋_GB2312" pitchFamily="49" charset="-122"/>
            </a:endParaRPr>
          </a:p>
          <a:p>
            <a:pPr algn="l">
              <a:lnSpc>
                <a:spcPts val="3600"/>
              </a:lnSpc>
              <a:buFont typeface="Wingdings" pitchFamily="2" charset="2"/>
              <a:buChar char="n"/>
            </a:pPr>
            <a:r>
              <a:rPr lang="zh-CN" altLang="en-US" sz="2400" b="1" dirty="0">
                <a:latin typeface="仿宋_GB2312" pitchFamily="49" charset="-122"/>
                <a:ea typeface="仿宋_GB2312" pitchFamily="49" charset="-122"/>
              </a:rPr>
              <a:t> 国家级教学团队负责人</a:t>
            </a:r>
            <a:endParaRPr lang="en-US" altLang="zh-CN" sz="2400" b="1" dirty="0">
              <a:latin typeface="仿宋_GB2312" pitchFamily="49" charset="-122"/>
              <a:ea typeface="仿宋_GB2312" pitchFamily="49" charset="-122"/>
            </a:endParaRPr>
          </a:p>
          <a:p>
            <a:pPr algn="l">
              <a:lnSpc>
                <a:spcPts val="3600"/>
              </a:lnSpc>
              <a:buFont typeface="Wingdings" pitchFamily="2" charset="2"/>
              <a:buChar char="n"/>
            </a:pPr>
            <a:r>
              <a:rPr lang="en-US" altLang="zh-CN" sz="2400" b="1" dirty="0">
                <a:latin typeface="仿宋_GB2312" pitchFamily="49" charset="-122"/>
                <a:ea typeface="仿宋_GB2312" pitchFamily="49" charset="-122"/>
              </a:rPr>
              <a:t> 2001</a:t>
            </a:r>
            <a:r>
              <a:rPr lang="zh-CN" altLang="en-US" sz="2400" b="1" dirty="0">
                <a:latin typeface="仿宋_GB2312" pitchFamily="49" charset="-122"/>
                <a:ea typeface="仿宋_GB2312" pitchFamily="49" charset="-122"/>
              </a:rPr>
              <a:t>、</a:t>
            </a:r>
            <a:r>
              <a:rPr lang="en-US" altLang="zh-CN" sz="2400" b="1" dirty="0">
                <a:latin typeface="仿宋_GB2312" pitchFamily="49" charset="-122"/>
                <a:ea typeface="仿宋_GB2312" pitchFamily="49" charset="-122"/>
              </a:rPr>
              <a:t>2005</a:t>
            </a:r>
            <a:r>
              <a:rPr lang="zh-CN" altLang="en-US" sz="2400" b="1" dirty="0">
                <a:latin typeface="仿宋_GB2312" pitchFamily="49" charset="-122"/>
                <a:ea typeface="仿宋_GB2312" pitchFamily="49" charset="-122"/>
              </a:rPr>
              <a:t>年二次获得国家级教学成果二等奖</a:t>
            </a:r>
          </a:p>
          <a:p>
            <a:pPr algn="l">
              <a:lnSpc>
                <a:spcPts val="3600"/>
              </a:lnSpc>
              <a:buFont typeface="Wingdings" pitchFamily="2" charset="2"/>
              <a:buChar char="n"/>
            </a:pPr>
            <a:r>
              <a:rPr lang="zh-CN" altLang="en-US" sz="2400" b="1" dirty="0">
                <a:latin typeface="仿宋_GB2312" pitchFamily="49" charset="-122"/>
                <a:ea typeface="仿宋_GB2312" pitchFamily="49" charset="-122"/>
              </a:rPr>
              <a:t> 国家级教学名师</a:t>
            </a:r>
            <a:endParaRPr lang="en-US" altLang="zh-CN" sz="2400" b="1" dirty="0">
              <a:latin typeface="仿宋_GB2312" pitchFamily="49" charset="-122"/>
              <a:ea typeface="仿宋_GB2312" pitchFamily="49" charset="-122"/>
            </a:endParaRPr>
          </a:p>
          <a:p>
            <a:pPr algn="l">
              <a:lnSpc>
                <a:spcPts val="3600"/>
              </a:lnSpc>
              <a:buFont typeface="Wingdings" pitchFamily="2" charset="2"/>
              <a:buChar char="n"/>
            </a:pPr>
            <a:r>
              <a:rPr lang="zh-CN" altLang="en-US" sz="2400" b="1" dirty="0">
                <a:latin typeface="仿宋_GB2312" pitchFamily="49" charset="-122"/>
                <a:ea typeface="仿宋_GB2312" pitchFamily="49" charset="-122"/>
              </a:rPr>
              <a:t> 全国优秀教师</a:t>
            </a:r>
          </a:p>
          <a:p>
            <a:pPr algn="l">
              <a:lnSpc>
                <a:spcPts val="3600"/>
              </a:lnSpc>
              <a:buFont typeface="Wingdings" pitchFamily="2" charset="2"/>
              <a:buChar char="n"/>
            </a:pPr>
            <a:r>
              <a:rPr lang="zh-CN" altLang="en-US" sz="2400" b="1" dirty="0">
                <a:latin typeface="仿宋_GB2312" pitchFamily="49" charset="-122"/>
                <a:ea typeface="仿宋_GB2312" pitchFamily="49" charset="-122"/>
              </a:rPr>
              <a:t> 全国高校优秀思想政治教育工作者</a:t>
            </a:r>
          </a:p>
          <a:p>
            <a:pPr algn="l">
              <a:lnSpc>
                <a:spcPts val="3600"/>
              </a:lnSpc>
              <a:buFont typeface="Wingdings" pitchFamily="2" charset="2"/>
              <a:buChar char="n"/>
            </a:pPr>
            <a:r>
              <a:rPr lang="zh-CN" altLang="en-US" sz="2400" b="1" dirty="0">
                <a:latin typeface="仿宋_GB2312" pitchFamily="49" charset="-122"/>
                <a:ea typeface="仿宋_GB2312" pitchFamily="49" charset="-122"/>
              </a:rPr>
              <a:t> 浙江大学求是特聘教授</a:t>
            </a:r>
          </a:p>
          <a:p>
            <a:pPr algn="l">
              <a:lnSpc>
                <a:spcPts val="3600"/>
              </a:lnSpc>
              <a:buFont typeface="Wingdings" pitchFamily="2" charset="2"/>
              <a:buChar char="n"/>
            </a:pPr>
            <a:r>
              <a:rPr lang="zh-CN" altLang="en-US" sz="2400" b="1" dirty="0">
                <a:latin typeface="仿宋_GB2312" pitchFamily="49" charset="-122"/>
                <a:ea typeface="仿宋_GB2312" pitchFamily="49" charset="-122"/>
              </a:rPr>
              <a:t> 教育部高等学校大学生物学课程教学指导委员会副主任委员</a:t>
            </a:r>
          </a:p>
          <a:p>
            <a:pPr algn="l">
              <a:lnSpc>
                <a:spcPts val="3600"/>
              </a:lnSpc>
              <a:buFont typeface="Wingdings" pitchFamily="2" charset="2"/>
              <a:buChar char="n"/>
            </a:pPr>
            <a:r>
              <a:rPr lang="zh-CN" altLang="en-US" sz="2400" b="1" dirty="0">
                <a:latin typeface="仿宋_GB2312" pitchFamily="49" charset="-122"/>
                <a:ea typeface="仿宋_GB2312" pitchFamily="49" charset="-122"/>
              </a:rPr>
              <a:t> 浙江大学国家级生物学实验教学示范中心主任</a:t>
            </a:r>
          </a:p>
          <a:p>
            <a:pPr algn="l">
              <a:lnSpc>
                <a:spcPts val="3600"/>
              </a:lnSpc>
              <a:buFont typeface="Wingdings" pitchFamily="2" charset="2"/>
              <a:buChar char="n"/>
            </a:pPr>
            <a:r>
              <a:rPr lang="zh-CN" altLang="en-US" sz="2400" b="1" dirty="0">
                <a:latin typeface="仿宋_GB2312" pitchFamily="49" charset="-122"/>
                <a:ea typeface="仿宋_GB2312" pitchFamily="49" charset="-122"/>
              </a:rPr>
              <a:t> 浙江大学本科生招生处处长</a:t>
            </a:r>
          </a:p>
        </p:txBody>
      </p:sp>
      <p:sp>
        <p:nvSpPr>
          <p:cNvPr id="5" name="Text Box 3"/>
          <p:cNvSpPr txBox="1">
            <a:spLocks noChangeArrowheads="1"/>
          </p:cNvSpPr>
          <p:nvPr/>
        </p:nvSpPr>
        <p:spPr bwMode="auto">
          <a:xfrm>
            <a:off x="627817" y="1989138"/>
            <a:ext cx="677108" cy="2297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vert="eaVert">
            <a:spAutoFit/>
          </a:bodyPr>
          <a:lstStyle/>
          <a:p>
            <a:pPr algn="l">
              <a:spcBef>
                <a:spcPct val="50000"/>
              </a:spcBef>
              <a:defRPr/>
            </a:pPr>
            <a:r>
              <a:rPr lang="zh-CN" altLang="en-US" sz="3200" b="1" dirty="0" smtClean="0">
                <a:solidFill>
                  <a:srgbClr val="FFFF00"/>
                </a:solidFill>
              </a:rPr>
              <a:t>个人简介</a:t>
            </a:r>
            <a:endParaRPr lang="zh-CN" altLang="en-US" sz="3200" b="1" dirty="0">
              <a:solidFill>
                <a:srgbClr val="FFFF00"/>
              </a:solidFill>
            </a:endParaRPr>
          </a:p>
        </p:txBody>
      </p:sp>
      <p:sp>
        <p:nvSpPr>
          <p:cNvPr id="6" name="Text Box 6">
            <a:hlinkClick r:id="rId3" action="ppaction://hlinkfile"/>
          </p:cNvPr>
          <p:cNvSpPr txBox="1">
            <a:spLocks noChangeArrowheads="1"/>
          </p:cNvSpPr>
          <p:nvPr/>
        </p:nvSpPr>
        <p:spPr bwMode="auto">
          <a:xfrm>
            <a:off x="2428875" y="5929313"/>
            <a:ext cx="6194425" cy="36671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  <a:defRPr/>
            </a:pPr>
            <a:r>
              <a:rPr lang="zh-CN" altLang="en-US" b="1" dirty="0"/>
              <a:t>中国教育台报道：</a:t>
            </a:r>
            <a:r>
              <a:rPr lang="zh-CN" altLang="en-US" b="1" dirty="0">
                <a:solidFill>
                  <a:srgbClr val="FFFF00"/>
                </a:solidFill>
              </a:rPr>
              <a:t>浙大让最优秀的教授站在教学第一线</a:t>
            </a:r>
          </a:p>
        </p:txBody>
      </p:sp>
    </p:spTree>
  </p:cSld>
  <p:clrMapOvr>
    <a:masterClrMapping/>
  </p:clrMapOvr>
  <p:transition>
    <p:sndAc>
      <p:stSnd>
        <p:snd r:embed="rId2" name="type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274638"/>
            <a:ext cx="6130925" cy="1143000"/>
          </a:xfrm>
        </p:spPr>
        <p:txBody>
          <a:bodyPr/>
          <a:lstStyle/>
          <a:p>
            <a:pPr eaLnBrk="1" hangingPunct="1"/>
            <a:r>
              <a:rPr lang="en-US" altLang="zh-CN" sz="3600" b="1" smtClean="0">
                <a:solidFill>
                  <a:srgbClr val="FFFF00"/>
                </a:solidFill>
              </a:rPr>
              <a:t>“Biobrick”</a:t>
            </a:r>
            <a:r>
              <a:rPr lang="zh-CN" altLang="en-US" sz="3600" b="1" smtClean="0">
                <a:solidFill>
                  <a:srgbClr val="FFFF00"/>
                </a:solidFill>
              </a:rPr>
              <a:t>的连接</a:t>
            </a:r>
          </a:p>
        </p:txBody>
      </p:sp>
      <p:grpSp>
        <p:nvGrpSpPr>
          <p:cNvPr id="2" name="Group 4"/>
          <p:cNvGrpSpPr>
            <a:grpSpLocks noChangeAspect="1"/>
          </p:cNvGrpSpPr>
          <p:nvPr/>
        </p:nvGrpSpPr>
        <p:grpSpPr bwMode="auto">
          <a:xfrm>
            <a:off x="6592888" y="4646613"/>
            <a:ext cx="2016125" cy="971550"/>
            <a:chOff x="2154" y="3623"/>
            <a:chExt cx="635" cy="306"/>
          </a:xfrm>
        </p:grpSpPr>
        <p:sp>
          <p:nvSpPr>
            <p:cNvPr id="22558" name="Rectangle 5"/>
            <p:cNvSpPr>
              <a:spLocks noChangeAspect="1" noChangeArrowheads="1"/>
            </p:cNvSpPr>
            <p:nvPr/>
          </p:nvSpPr>
          <p:spPr bwMode="auto">
            <a:xfrm>
              <a:off x="2154" y="3714"/>
              <a:ext cx="136" cy="136"/>
            </a:xfrm>
            <a:prstGeom prst="rect">
              <a:avLst/>
            </a:prstGeom>
            <a:solidFill>
              <a:srgbClr val="00FF00"/>
            </a:solidFill>
            <a:ln w="9525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r>
                <a:rPr lang="en-US" altLang="zh-CN" sz="2800" b="1">
                  <a:latin typeface="Times New Roman" pitchFamily="18" charset="0"/>
                  <a:ea typeface="宋体" charset="-122"/>
                </a:rPr>
                <a:t>X</a:t>
              </a:r>
            </a:p>
          </p:txBody>
        </p:sp>
        <p:sp>
          <p:nvSpPr>
            <p:cNvPr id="22559" name="Rectangle 6"/>
            <p:cNvSpPr>
              <a:spLocks noChangeAspect="1" noChangeArrowheads="1"/>
            </p:cNvSpPr>
            <p:nvPr/>
          </p:nvSpPr>
          <p:spPr bwMode="auto">
            <a:xfrm>
              <a:off x="2517" y="3714"/>
              <a:ext cx="136" cy="136"/>
            </a:xfrm>
            <a:prstGeom prst="rect">
              <a:avLst/>
            </a:prstGeom>
            <a:solidFill>
              <a:srgbClr val="FF00FF"/>
            </a:solidFill>
            <a:ln w="9525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r>
                <a:rPr lang="en-US" altLang="zh-CN" sz="2800" b="1">
                  <a:latin typeface="Times New Roman" pitchFamily="18" charset="0"/>
                  <a:ea typeface="宋体" charset="-122"/>
                </a:rPr>
                <a:t>S</a:t>
              </a:r>
            </a:p>
          </p:txBody>
        </p:sp>
        <p:sp>
          <p:nvSpPr>
            <p:cNvPr id="22560" name="Rectangle 7"/>
            <p:cNvSpPr>
              <a:spLocks noChangeAspect="1" noChangeArrowheads="1"/>
            </p:cNvSpPr>
            <p:nvPr/>
          </p:nvSpPr>
          <p:spPr bwMode="auto">
            <a:xfrm>
              <a:off x="2653" y="3714"/>
              <a:ext cx="136" cy="136"/>
            </a:xfrm>
            <a:prstGeom prst="rect">
              <a:avLst/>
            </a:prstGeom>
            <a:solidFill>
              <a:srgbClr val="00FF00"/>
            </a:solidFill>
            <a:ln w="9525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r>
                <a:rPr lang="en-US" altLang="zh-CN" sz="2800" b="1">
                  <a:latin typeface="Times New Roman" pitchFamily="18" charset="0"/>
                  <a:ea typeface="宋体" charset="-122"/>
                </a:rPr>
                <a:t>P</a:t>
              </a:r>
            </a:p>
          </p:txBody>
        </p:sp>
        <p:sp>
          <p:nvSpPr>
            <p:cNvPr id="67" name="AutoShape 8"/>
            <p:cNvSpPr>
              <a:spLocks noChangeArrowheads="1"/>
            </p:cNvSpPr>
            <p:nvPr/>
          </p:nvSpPr>
          <p:spPr bwMode="auto">
            <a:xfrm>
              <a:off x="2290" y="3623"/>
              <a:ext cx="226" cy="306"/>
            </a:xfrm>
            <a:prstGeom prst="rightArrow">
              <a:avLst>
                <a:gd name="adj1" fmla="val 50000"/>
                <a:gd name="adj2" fmla="val 25000"/>
              </a:avLst>
            </a:prstGeom>
            <a:solidFill>
              <a:srgbClr val="FF6600"/>
            </a:solidFill>
            <a:ln w="9525" algn="ctr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 sz="2800" b="1">
                <a:solidFill>
                  <a:srgbClr val="CC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宋体" pitchFamily="2" charset="-122"/>
              </a:endParaRPr>
            </a:p>
          </p:txBody>
        </p:sp>
      </p:grpSp>
      <p:grpSp>
        <p:nvGrpSpPr>
          <p:cNvPr id="3" name="Group 9"/>
          <p:cNvGrpSpPr>
            <a:grpSpLocks noChangeAspect="1"/>
          </p:cNvGrpSpPr>
          <p:nvPr/>
        </p:nvGrpSpPr>
        <p:grpSpPr bwMode="auto">
          <a:xfrm>
            <a:off x="3770313" y="1671638"/>
            <a:ext cx="2016125" cy="971550"/>
            <a:chOff x="1292" y="2614"/>
            <a:chExt cx="635" cy="306"/>
          </a:xfrm>
        </p:grpSpPr>
        <p:sp>
          <p:nvSpPr>
            <p:cNvPr id="22554" name="Rectangle 10"/>
            <p:cNvSpPr>
              <a:spLocks noChangeAspect="1" noChangeArrowheads="1"/>
            </p:cNvSpPr>
            <p:nvPr/>
          </p:nvSpPr>
          <p:spPr bwMode="auto">
            <a:xfrm>
              <a:off x="1292" y="2705"/>
              <a:ext cx="136" cy="136"/>
            </a:xfrm>
            <a:prstGeom prst="rect">
              <a:avLst/>
            </a:prstGeom>
            <a:solidFill>
              <a:srgbClr val="00FF00"/>
            </a:solidFill>
            <a:ln w="9525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r>
                <a:rPr lang="en-US" altLang="zh-CN" sz="2800" b="1">
                  <a:latin typeface="Times New Roman" pitchFamily="18" charset="0"/>
                  <a:ea typeface="宋体" charset="-122"/>
                </a:rPr>
                <a:t>E</a:t>
              </a:r>
            </a:p>
          </p:txBody>
        </p:sp>
        <p:sp>
          <p:nvSpPr>
            <p:cNvPr id="22555" name="Rectangle 11"/>
            <p:cNvSpPr>
              <a:spLocks noChangeAspect="1" noChangeArrowheads="1"/>
            </p:cNvSpPr>
            <p:nvPr/>
          </p:nvSpPr>
          <p:spPr bwMode="auto">
            <a:xfrm>
              <a:off x="1428" y="2705"/>
              <a:ext cx="136" cy="136"/>
            </a:xfrm>
            <a:prstGeom prst="rect">
              <a:avLst/>
            </a:prstGeom>
            <a:solidFill>
              <a:srgbClr val="00FF00"/>
            </a:solidFill>
            <a:ln w="9525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r>
                <a:rPr lang="en-US" altLang="zh-CN" sz="2800" b="1">
                  <a:latin typeface="Times New Roman" pitchFamily="18" charset="0"/>
                  <a:ea typeface="宋体" charset="-122"/>
                </a:rPr>
                <a:t>X</a:t>
              </a:r>
            </a:p>
          </p:txBody>
        </p:sp>
        <p:sp>
          <p:nvSpPr>
            <p:cNvPr id="22556" name="Rectangle 12"/>
            <p:cNvSpPr>
              <a:spLocks noChangeAspect="1" noChangeArrowheads="1"/>
            </p:cNvSpPr>
            <p:nvPr/>
          </p:nvSpPr>
          <p:spPr bwMode="auto">
            <a:xfrm>
              <a:off x="1791" y="2705"/>
              <a:ext cx="136" cy="136"/>
            </a:xfrm>
            <a:prstGeom prst="rect">
              <a:avLst/>
            </a:prstGeom>
            <a:solidFill>
              <a:srgbClr val="FF00FF"/>
            </a:solidFill>
            <a:ln w="9525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r>
                <a:rPr lang="en-US" altLang="zh-CN" sz="2800" b="1">
                  <a:latin typeface="Times New Roman" pitchFamily="18" charset="0"/>
                  <a:ea typeface="宋体" charset="-122"/>
                </a:rPr>
                <a:t>S</a:t>
              </a:r>
            </a:p>
          </p:txBody>
        </p:sp>
        <p:sp>
          <p:nvSpPr>
            <p:cNvPr id="72" name="AutoShape 13"/>
            <p:cNvSpPr>
              <a:spLocks noChangeArrowheads="1"/>
            </p:cNvSpPr>
            <p:nvPr/>
          </p:nvSpPr>
          <p:spPr bwMode="auto">
            <a:xfrm>
              <a:off x="1564" y="2614"/>
              <a:ext cx="226" cy="306"/>
            </a:xfrm>
            <a:prstGeom prst="rightArrow">
              <a:avLst>
                <a:gd name="adj1" fmla="val 50000"/>
                <a:gd name="adj2" fmla="val 25000"/>
              </a:avLst>
            </a:prstGeom>
            <a:solidFill>
              <a:srgbClr val="0000FF"/>
            </a:solidFill>
            <a:ln w="9525" algn="ctr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 sz="2800" b="1">
                <a:solidFill>
                  <a:srgbClr val="CC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宋体" pitchFamily="2" charset="-122"/>
              </a:endParaRPr>
            </a:p>
          </p:txBody>
        </p:sp>
      </p:grpSp>
      <p:sp>
        <p:nvSpPr>
          <p:cNvPr id="73" name="Rectangle 14"/>
          <p:cNvSpPr>
            <a:spLocks noChangeAspect="1" noChangeArrowheads="1"/>
          </p:cNvSpPr>
          <p:nvPr/>
        </p:nvSpPr>
        <p:spPr bwMode="auto">
          <a:xfrm>
            <a:off x="836613" y="1970088"/>
            <a:ext cx="431800" cy="431800"/>
          </a:xfrm>
          <a:prstGeom prst="rect">
            <a:avLst/>
          </a:prstGeom>
          <a:solidFill>
            <a:srgbClr val="00FF00"/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en-US" altLang="zh-CN" sz="2800" b="1">
                <a:latin typeface="Times New Roman" pitchFamily="18" charset="0"/>
                <a:ea typeface="宋体" charset="-122"/>
              </a:rPr>
              <a:t>E</a:t>
            </a:r>
          </a:p>
        </p:txBody>
      </p:sp>
      <p:sp>
        <p:nvSpPr>
          <p:cNvPr id="74" name="Rectangle 15"/>
          <p:cNvSpPr>
            <a:spLocks noChangeAspect="1" noChangeArrowheads="1"/>
          </p:cNvSpPr>
          <p:nvPr/>
        </p:nvSpPr>
        <p:spPr bwMode="auto">
          <a:xfrm>
            <a:off x="1263650" y="1970088"/>
            <a:ext cx="431800" cy="431800"/>
          </a:xfrm>
          <a:prstGeom prst="rect">
            <a:avLst/>
          </a:prstGeom>
          <a:solidFill>
            <a:srgbClr val="00FF00"/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en-US" altLang="zh-CN" sz="2800" b="1">
                <a:latin typeface="Times New Roman" pitchFamily="18" charset="0"/>
                <a:ea typeface="宋体" charset="-122"/>
              </a:rPr>
              <a:t>X</a:t>
            </a:r>
          </a:p>
        </p:txBody>
      </p:sp>
      <p:sp>
        <p:nvSpPr>
          <p:cNvPr id="75" name="Rectangle 16"/>
          <p:cNvSpPr>
            <a:spLocks noChangeAspect="1" noChangeArrowheads="1"/>
          </p:cNvSpPr>
          <p:nvPr/>
        </p:nvSpPr>
        <p:spPr bwMode="auto">
          <a:xfrm>
            <a:off x="2417763" y="1958975"/>
            <a:ext cx="431800" cy="431800"/>
          </a:xfrm>
          <a:prstGeom prst="rect">
            <a:avLst/>
          </a:prstGeom>
          <a:solidFill>
            <a:srgbClr val="FF00FF"/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en-US" altLang="zh-CN" sz="2800" b="1">
                <a:latin typeface="Times New Roman" pitchFamily="18" charset="0"/>
                <a:ea typeface="宋体" charset="-122"/>
              </a:rPr>
              <a:t>S</a:t>
            </a:r>
          </a:p>
        </p:txBody>
      </p:sp>
      <p:sp>
        <p:nvSpPr>
          <p:cNvPr id="76" name="Rectangle 17"/>
          <p:cNvSpPr>
            <a:spLocks noChangeAspect="1" noChangeArrowheads="1"/>
          </p:cNvSpPr>
          <p:nvPr/>
        </p:nvSpPr>
        <p:spPr bwMode="auto">
          <a:xfrm>
            <a:off x="2843213" y="1958975"/>
            <a:ext cx="431800" cy="431800"/>
          </a:xfrm>
          <a:prstGeom prst="rect">
            <a:avLst/>
          </a:prstGeom>
          <a:solidFill>
            <a:srgbClr val="00FF00"/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en-US" altLang="zh-CN" sz="2800" b="1">
                <a:latin typeface="Times New Roman" pitchFamily="18" charset="0"/>
                <a:ea typeface="宋体" charset="-122"/>
              </a:rPr>
              <a:t>P</a:t>
            </a:r>
          </a:p>
        </p:txBody>
      </p:sp>
      <p:sp>
        <p:nvSpPr>
          <p:cNvPr id="77" name="AutoShape 18"/>
          <p:cNvSpPr>
            <a:spLocks noChangeArrowheads="1"/>
          </p:cNvSpPr>
          <p:nvPr/>
        </p:nvSpPr>
        <p:spPr bwMode="auto">
          <a:xfrm>
            <a:off x="1690688" y="1763713"/>
            <a:ext cx="717550" cy="855662"/>
          </a:xfrm>
          <a:prstGeom prst="rightArrow">
            <a:avLst>
              <a:gd name="adj1" fmla="val 50000"/>
              <a:gd name="adj2" fmla="val 25000"/>
            </a:avLst>
          </a:prstGeom>
          <a:solidFill>
            <a:srgbClr val="0000FF"/>
          </a:solidFill>
          <a:ln w="9525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 sz="2800" b="1">
              <a:solidFill>
                <a:srgbClr val="CC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ea typeface="宋体" pitchFamily="2" charset="-122"/>
            </a:endParaRPr>
          </a:p>
        </p:txBody>
      </p:sp>
      <p:sp>
        <p:nvSpPr>
          <p:cNvPr id="78" name="Rectangle 19"/>
          <p:cNvSpPr>
            <a:spLocks noChangeAspect="1" noChangeArrowheads="1"/>
          </p:cNvSpPr>
          <p:nvPr/>
        </p:nvSpPr>
        <p:spPr bwMode="auto">
          <a:xfrm>
            <a:off x="836613" y="3481388"/>
            <a:ext cx="431800" cy="431800"/>
          </a:xfrm>
          <a:prstGeom prst="rect">
            <a:avLst/>
          </a:prstGeom>
          <a:solidFill>
            <a:srgbClr val="00FF00"/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en-US" altLang="zh-CN" sz="2800" b="1">
                <a:latin typeface="Times New Roman" pitchFamily="18" charset="0"/>
                <a:ea typeface="宋体" charset="-122"/>
              </a:rPr>
              <a:t>E</a:t>
            </a:r>
          </a:p>
        </p:txBody>
      </p:sp>
      <p:sp>
        <p:nvSpPr>
          <p:cNvPr id="79" name="Rectangle 20"/>
          <p:cNvSpPr>
            <a:spLocks noChangeAspect="1" noChangeArrowheads="1"/>
          </p:cNvSpPr>
          <p:nvPr/>
        </p:nvSpPr>
        <p:spPr bwMode="auto">
          <a:xfrm>
            <a:off x="1263650" y="3481388"/>
            <a:ext cx="431800" cy="431800"/>
          </a:xfrm>
          <a:prstGeom prst="rect">
            <a:avLst/>
          </a:prstGeom>
          <a:solidFill>
            <a:srgbClr val="00FF00"/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en-US" altLang="zh-CN" sz="2800" b="1">
                <a:latin typeface="Times New Roman" pitchFamily="18" charset="0"/>
                <a:ea typeface="宋体" charset="-122"/>
              </a:rPr>
              <a:t>X</a:t>
            </a:r>
          </a:p>
        </p:txBody>
      </p:sp>
      <p:sp>
        <p:nvSpPr>
          <p:cNvPr id="80" name="Rectangle 21"/>
          <p:cNvSpPr>
            <a:spLocks noChangeAspect="1" noChangeArrowheads="1"/>
          </p:cNvSpPr>
          <p:nvPr/>
        </p:nvSpPr>
        <p:spPr bwMode="auto">
          <a:xfrm>
            <a:off x="2428875" y="3470275"/>
            <a:ext cx="431800" cy="431800"/>
          </a:xfrm>
          <a:prstGeom prst="rect">
            <a:avLst/>
          </a:prstGeom>
          <a:solidFill>
            <a:srgbClr val="FF00FF"/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en-US" altLang="zh-CN" sz="2800" b="1">
                <a:latin typeface="Times New Roman" pitchFamily="18" charset="0"/>
                <a:ea typeface="宋体" charset="-122"/>
              </a:rPr>
              <a:t>S</a:t>
            </a:r>
          </a:p>
        </p:txBody>
      </p:sp>
      <p:sp>
        <p:nvSpPr>
          <p:cNvPr id="81" name="Rectangle 22"/>
          <p:cNvSpPr>
            <a:spLocks noChangeAspect="1" noChangeArrowheads="1"/>
          </p:cNvSpPr>
          <p:nvPr/>
        </p:nvSpPr>
        <p:spPr bwMode="auto">
          <a:xfrm>
            <a:off x="2852738" y="3470275"/>
            <a:ext cx="431800" cy="431800"/>
          </a:xfrm>
          <a:prstGeom prst="rect">
            <a:avLst/>
          </a:prstGeom>
          <a:solidFill>
            <a:srgbClr val="00FF00"/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en-US" altLang="zh-CN" sz="2800" b="1">
                <a:latin typeface="Times New Roman" pitchFamily="18" charset="0"/>
                <a:ea typeface="宋体" charset="-122"/>
              </a:rPr>
              <a:t>P</a:t>
            </a:r>
          </a:p>
        </p:txBody>
      </p:sp>
      <p:sp>
        <p:nvSpPr>
          <p:cNvPr id="82" name="AutoShape 23"/>
          <p:cNvSpPr>
            <a:spLocks noChangeArrowheads="1"/>
          </p:cNvSpPr>
          <p:nvPr/>
        </p:nvSpPr>
        <p:spPr bwMode="auto">
          <a:xfrm>
            <a:off x="1690688" y="3240088"/>
            <a:ext cx="717550" cy="901700"/>
          </a:xfrm>
          <a:prstGeom prst="rightArrow">
            <a:avLst>
              <a:gd name="adj1" fmla="val 50000"/>
              <a:gd name="adj2" fmla="val 25000"/>
            </a:avLst>
          </a:prstGeom>
          <a:solidFill>
            <a:srgbClr val="008000"/>
          </a:solidFill>
          <a:ln w="9525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 sz="2800" b="1">
              <a:solidFill>
                <a:srgbClr val="CC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ea typeface="宋体" pitchFamily="2" charset="-122"/>
            </a:endParaRPr>
          </a:p>
        </p:txBody>
      </p:sp>
      <p:sp>
        <p:nvSpPr>
          <p:cNvPr id="83" name="Rectangle 24"/>
          <p:cNvSpPr>
            <a:spLocks noChangeAspect="1" noChangeArrowheads="1"/>
          </p:cNvSpPr>
          <p:nvPr/>
        </p:nvSpPr>
        <p:spPr bwMode="auto">
          <a:xfrm>
            <a:off x="836613" y="4929188"/>
            <a:ext cx="431800" cy="431800"/>
          </a:xfrm>
          <a:prstGeom prst="rect">
            <a:avLst/>
          </a:prstGeom>
          <a:solidFill>
            <a:srgbClr val="00FF00"/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en-US" altLang="zh-CN" sz="2800" b="1">
                <a:latin typeface="Times New Roman" pitchFamily="18" charset="0"/>
                <a:ea typeface="宋体" charset="-122"/>
              </a:rPr>
              <a:t>E</a:t>
            </a:r>
          </a:p>
        </p:txBody>
      </p:sp>
      <p:sp>
        <p:nvSpPr>
          <p:cNvPr id="84" name="Rectangle 25"/>
          <p:cNvSpPr>
            <a:spLocks noChangeAspect="1" noChangeArrowheads="1"/>
          </p:cNvSpPr>
          <p:nvPr/>
        </p:nvSpPr>
        <p:spPr bwMode="auto">
          <a:xfrm>
            <a:off x="1274763" y="4929188"/>
            <a:ext cx="431800" cy="431800"/>
          </a:xfrm>
          <a:prstGeom prst="rect">
            <a:avLst/>
          </a:prstGeom>
          <a:solidFill>
            <a:srgbClr val="00FF00"/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en-US" altLang="zh-CN" sz="2800" b="1">
                <a:latin typeface="Times New Roman" pitchFamily="18" charset="0"/>
                <a:ea typeface="宋体" charset="-122"/>
              </a:rPr>
              <a:t>X</a:t>
            </a:r>
          </a:p>
        </p:txBody>
      </p:sp>
      <p:sp>
        <p:nvSpPr>
          <p:cNvPr id="85" name="Rectangle 26"/>
          <p:cNvSpPr>
            <a:spLocks noChangeAspect="1" noChangeArrowheads="1"/>
          </p:cNvSpPr>
          <p:nvPr/>
        </p:nvSpPr>
        <p:spPr bwMode="auto">
          <a:xfrm>
            <a:off x="2428875" y="4929188"/>
            <a:ext cx="431800" cy="431800"/>
          </a:xfrm>
          <a:prstGeom prst="rect">
            <a:avLst/>
          </a:prstGeom>
          <a:solidFill>
            <a:srgbClr val="FF00FF"/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en-US" altLang="zh-CN" sz="2800" b="1">
                <a:latin typeface="Times New Roman" pitchFamily="18" charset="0"/>
                <a:ea typeface="宋体" charset="-122"/>
              </a:rPr>
              <a:t>S</a:t>
            </a:r>
          </a:p>
        </p:txBody>
      </p:sp>
      <p:sp>
        <p:nvSpPr>
          <p:cNvPr id="86" name="Rectangle 27"/>
          <p:cNvSpPr>
            <a:spLocks noChangeAspect="1" noChangeArrowheads="1"/>
          </p:cNvSpPr>
          <p:nvPr/>
        </p:nvSpPr>
        <p:spPr bwMode="auto">
          <a:xfrm>
            <a:off x="2852738" y="4929188"/>
            <a:ext cx="431800" cy="431800"/>
          </a:xfrm>
          <a:prstGeom prst="rect">
            <a:avLst/>
          </a:prstGeom>
          <a:solidFill>
            <a:srgbClr val="00FF00"/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en-US" altLang="zh-CN" sz="2800" b="1">
                <a:latin typeface="Times New Roman" pitchFamily="18" charset="0"/>
                <a:ea typeface="宋体" charset="-122"/>
              </a:rPr>
              <a:t>P</a:t>
            </a:r>
          </a:p>
        </p:txBody>
      </p:sp>
      <p:sp>
        <p:nvSpPr>
          <p:cNvPr id="87" name="AutoShape 28"/>
          <p:cNvSpPr>
            <a:spLocks noChangeArrowheads="1"/>
          </p:cNvSpPr>
          <p:nvPr/>
        </p:nvSpPr>
        <p:spPr bwMode="auto">
          <a:xfrm>
            <a:off x="1712913" y="4703763"/>
            <a:ext cx="717550" cy="879475"/>
          </a:xfrm>
          <a:prstGeom prst="rightArrow">
            <a:avLst>
              <a:gd name="adj1" fmla="val 50000"/>
              <a:gd name="adj2" fmla="val 25000"/>
            </a:avLst>
          </a:prstGeom>
          <a:solidFill>
            <a:srgbClr val="FF6600"/>
          </a:solidFill>
          <a:ln w="9525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 sz="2800" b="1">
              <a:solidFill>
                <a:srgbClr val="CC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ea typeface="宋体" pitchFamily="2" charset="-122"/>
            </a:endParaRPr>
          </a:p>
        </p:txBody>
      </p:sp>
      <p:sp>
        <p:nvSpPr>
          <p:cNvPr id="88" name="Rectangle 29"/>
          <p:cNvSpPr>
            <a:spLocks noChangeAspect="1" noChangeArrowheads="1"/>
          </p:cNvSpPr>
          <p:nvPr/>
        </p:nvSpPr>
        <p:spPr bwMode="auto">
          <a:xfrm>
            <a:off x="3795713" y="3463925"/>
            <a:ext cx="431800" cy="431800"/>
          </a:xfrm>
          <a:prstGeom prst="rect">
            <a:avLst/>
          </a:prstGeom>
          <a:solidFill>
            <a:srgbClr val="00FF00"/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en-US" altLang="zh-CN" sz="2800" b="1">
                <a:latin typeface="Times New Roman" pitchFamily="18" charset="0"/>
                <a:ea typeface="宋体" charset="-122"/>
              </a:rPr>
              <a:t>E</a:t>
            </a:r>
          </a:p>
        </p:txBody>
      </p:sp>
      <p:sp>
        <p:nvSpPr>
          <p:cNvPr id="89" name="Rectangle 30"/>
          <p:cNvSpPr>
            <a:spLocks noChangeAspect="1" noChangeArrowheads="1"/>
          </p:cNvSpPr>
          <p:nvPr/>
        </p:nvSpPr>
        <p:spPr bwMode="auto">
          <a:xfrm>
            <a:off x="5354638" y="3475038"/>
            <a:ext cx="431800" cy="431800"/>
          </a:xfrm>
          <a:prstGeom prst="rect">
            <a:avLst/>
          </a:prstGeom>
          <a:solidFill>
            <a:srgbClr val="00FF00"/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en-US" altLang="zh-CN" sz="2800" b="1">
                <a:latin typeface="Times New Roman" pitchFamily="18" charset="0"/>
                <a:ea typeface="宋体" charset="-122"/>
              </a:rPr>
              <a:t>X</a:t>
            </a:r>
          </a:p>
        </p:txBody>
      </p:sp>
      <p:sp>
        <p:nvSpPr>
          <p:cNvPr id="90" name="Rectangle 31"/>
          <p:cNvSpPr>
            <a:spLocks noChangeAspect="1" noChangeArrowheads="1"/>
          </p:cNvSpPr>
          <p:nvPr/>
        </p:nvSpPr>
        <p:spPr bwMode="auto">
          <a:xfrm>
            <a:off x="6508750" y="3475038"/>
            <a:ext cx="431800" cy="431800"/>
          </a:xfrm>
          <a:prstGeom prst="rect">
            <a:avLst/>
          </a:prstGeom>
          <a:solidFill>
            <a:srgbClr val="FF00FF"/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en-US" altLang="zh-CN" sz="2800" b="1">
                <a:latin typeface="Times New Roman" pitchFamily="18" charset="0"/>
                <a:ea typeface="宋体" charset="-122"/>
              </a:rPr>
              <a:t>S</a:t>
            </a:r>
          </a:p>
        </p:txBody>
      </p:sp>
      <p:sp>
        <p:nvSpPr>
          <p:cNvPr id="91" name="Rectangle 32"/>
          <p:cNvSpPr>
            <a:spLocks noChangeAspect="1" noChangeArrowheads="1"/>
          </p:cNvSpPr>
          <p:nvPr/>
        </p:nvSpPr>
        <p:spPr bwMode="auto">
          <a:xfrm>
            <a:off x="6946900" y="3475038"/>
            <a:ext cx="431800" cy="431800"/>
          </a:xfrm>
          <a:prstGeom prst="rect">
            <a:avLst/>
          </a:prstGeom>
          <a:solidFill>
            <a:srgbClr val="00FF00"/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en-US" altLang="zh-CN" sz="2800" b="1">
                <a:latin typeface="Times New Roman" pitchFamily="18" charset="0"/>
                <a:ea typeface="宋体" charset="-122"/>
              </a:rPr>
              <a:t>P</a:t>
            </a:r>
          </a:p>
        </p:txBody>
      </p:sp>
      <p:sp>
        <p:nvSpPr>
          <p:cNvPr id="92" name="AutoShape 33"/>
          <p:cNvSpPr>
            <a:spLocks noChangeArrowheads="1"/>
          </p:cNvSpPr>
          <p:nvPr/>
        </p:nvSpPr>
        <p:spPr bwMode="auto">
          <a:xfrm>
            <a:off x="5781675" y="3257550"/>
            <a:ext cx="717550" cy="866775"/>
          </a:xfrm>
          <a:prstGeom prst="rightArrow">
            <a:avLst>
              <a:gd name="adj1" fmla="val 50000"/>
              <a:gd name="adj2" fmla="val 25000"/>
            </a:avLst>
          </a:prstGeom>
          <a:solidFill>
            <a:srgbClr val="008000"/>
          </a:solidFill>
          <a:ln w="9525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 sz="2800" b="1">
              <a:solidFill>
                <a:srgbClr val="CC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ea typeface="宋体" pitchFamily="2" charset="-122"/>
            </a:endParaRPr>
          </a:p>
        </p:txBody>
      </p:sp>
      <p:sp>
        <p:nvSpPr>
          <p:cNvPr id="94" name="Rectangle 35"/>
          <p:cNvSpPr>
            <a:spLocks noChangeArrowheads="1"/>
          </p:cNvSpPr>
          <p:nvPr/>
        </p:nvSpPr>
        <p:spPr bwMode="auto">
          <a:xfrm>
            <a:off x="666750" y="1444625"/>
            <a:ext cx="8147050" cy="4270375"/>
          </a:xfrm>
          <a:prstGeom prst="rect">
            <a:avLst/>
          </a:prstGeom>
          <a:noFill/>
          <a:ln w="28575" algn="ctr">
            <a:solidFill>
              <a:srgbClr val="0000FF"/>
            </a:solidFill>
            <a:prstDash val="lgDashDotDot"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zh-CN" altLang="en-US" sz="2800" b="1">
              <a:solidFill>
                <a:srgbClr val="CC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ea typeface="宋体" pitchFamily="2" charset="-122"/>
            </a:endParaRPr>
          </a:p>
        </p:txBody>
      </p:sp>
    </p:spTree>
    <p:custDataLst>
      <p:tags r:id="rId1"/>
    </p:custDataLst>
  </p:cSld>
  <p:clrMapOvr>
    <a:masterClrMapping/>
  </p:clrMapOvr>
  <p:transition advTm="10789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5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8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1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-2.32192E-6 L 0.00417 0.21994 " pathEditMode="relative" rAng="0" ptsTypes="AA">
                                      <p:cBhvr>
                                        <p:cTn id="5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" y="11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2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  <p:set>
                                      <p:cBhvr>
                                        <p:cTn id="63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4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4.44444E-6 L 0.12518 -0.00046 " pathEditMode="relative" rAng="0" ptsTypes="AA">
                                      <p:cBhvr>
                                        <p:cTn id="70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3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2.67345E-6 L -0.01007 -0.21138 " pathEditMode="relative" rAng="0" ptsTypes="AA">
                                      <p:cBhvr>
                                        <p:cTn id="7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" y="-10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500"/>
                            </p:stCondLst>
                            <p:childTnLst>
                              <p:par>
                                <p:cTn id="76" presetID="22" presetClass="exit" presetSubtype="4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77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1000"/>
                            </p:stCondLst>
                            <p:childTnLst>
                              <p:par>
                                <p:cTn id="80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81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  <p:set>
                                      <p:cBhvr>
                                        <p:cTn id="82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3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8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3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6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9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02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05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08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1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4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7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0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3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6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9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32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4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35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7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38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0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41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3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44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6" presetID="9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47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9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50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" grpId="0" animBg="1"/>
      <p:bldP spid="73" grpId="1" animBg="1"/>
      <p:bldP spid="74" grpId="0" animBg="1"/>
      <p:bldP spid="74" grpId="1" animBg="1"/>
      <p:bldP spid="75" grpId="0" animBg="1"/>
      <p:bldP spid="75" grpId="1" animBg="1"/>
      <p:bldP spid="76" grpId="0" animBg="1"/>
      <p:bldP spid="76" grpId="1" animBg="1"/>
      <p:bldP spid="77" grpId="0" animBg="1"/>
      <p:bldP spid="77" grpId="1" animBg="1"/>
      <p:bldP spid="78" grpId="0" animBg="1"/>
      <p:bldP spid="78" grpId="1" animBg="1"/>
      <p:bldP spid="79" grpId="0" animBg="1"/>
      <p:bldP spid="79" grpId="1" animBg="1"/>
      <p:bldP spid="80" grpId="0" animBg="1"/>
      <p:bldP spid="80" grpId="1" animBg="1"/>
      <p:bldP spid="81" grpId="0" animBg="1"/>
      <p:bldP spid="81" grpId="1" animBg="1"/>
      <p:bldP spid="82" grpId="0" animBg="1"/>
      <p:bldP spid="82" grpId="1" animBg="1"/>
      <p:bldP spid="83" grpId="0" animBg="1"/>
      <p:bldP spid="83" grpId="1" animBg="1"/>
      <p:bldP spid="84" grpId="0" animBg="1"/>
      <p:bldP spid="84" grpId="1" animBg="1"/>
      <p:bldP spid="85" grpId="0" animBg="1"/>
      <p:bldP spid="85" grpId="1" animBg="1"/>
      <p:bldP spid="86" grpId="0" animBg="1"/>
      <p:bldP spid="86" grpId="1" animBg="1"/>
      <p:bldP spid="87" grpId="0" animBg="1"/>
      <p:bldP spid="87" grpId="1" animBg="1"/>
      <p:bldP spid="88" grpId="0" animBg="1"/>
      <p:bldP spid="88" grpId="1" animBg="1"/>
      <p:bldP spid="89" grpId="0" animBg="1"/>
      <p:bldP spid="89" grpId="1" animBg="1"/>
      <p:bldP spid="90" grpId="0" animBg="1"/>
      <p:bldP spid="90" grpId="1" animBg="1"/>
      <p:bldP spid="91" grpId="0" animBg="1"/>
      <p:bldP spid="91" grpId="1" animBg="1"/>
      <p:bldP spid="91" grpId="2" animBg="1"/>
      <p:bldP spid="91" grpId="3" animBg="1"/>
      <p:bldP spid="92" grpId="0" animBg="1"/>
      <p:bldP spid="92" grpId="1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258888" y="188913"/>
            <a:ext cx="4906962" cy="1143000"/>
          </a:xfrm>
        </p:spPr>
        <p:txBody>
          <a:bodyPr/>
          <a:lstStyle/>
          <a:p>
            <a:pPr algn="l" eaLnBrk="1" hangingPunct="1"/>
            <a:r>
              <a:rPr lang="zh-CN" altLang="en-US" sz="3600" smtClean="0">
                <a:solidFill>
                  <a:srgbClr val="FFFF00"/>
                </a:solidFill>
              </a:rPr>
              <a:t>人工细胞群体图案系统 </a:t>
            </a:r>
          </a:p>
        </p:txBody>
      </p:sp>
      <p:sp>
        <p:nvSpPr>
          <p:cNvPr id="1029" name="Rectangle 3"/>
          <p:cNvSpPr>
            <a:spLocks noChangeArrowheads="1"/>
          </p:cNvSpPr>
          <p:nvPr/>
        </p:nvSpPr>
        <p:spPr bwMode="auto">
          <a:xfrm>
            <a:off x="0" y="2490788"/>
            <a:ext cx="9144000" cy="0"/>
          </a:xfrm>
          <a:prstGeom prst="rect">
            <a:avLst/>
          </a:prstGeom>
          <a:noFill/>
          <a:ln w="47625" algn="ctr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CN" altLang="zh-CN">
              <a:ea typeface="宋体" charset="-122"/>
            </a:endParaRPr>
          </a:p>
        </p:txBody>
      </p:sp>
      <p:graphicFrame>
        <p:nvGraphicFramePr>
          <p:cNvPr id="1026" name="Object 4"/>
          <p:cNvGraphicFramePr>
            <a:graphicFrameLocks noChangeAspect="1"/>
          </p:cNvGraphicFramePr>
          <p:nvPr/>
        </p:nvGraphicFramePr>
        <p:xfrm>
          <a:off x="0" y="1430338"/>
          <a:ext cx="9144000" cy="3113087"/>
        </p:xfrm>
        <a:graphic>
          <a:graphicData uri="http://schemas.openxmlformats.org/presentationml/2006/ole">
            <p:oleObj spid="_x0000_s35842" name="图片" r:id="rId3" imgW="6124680" imgH="2085840" progId="Word.Picture.8">
              <p:embed/>
            </p:oleObj>
          </a:graphicData>
        </a:graphic>
      </p:graphicFrame>
      <p:sp>
        <p:nvSpPr>
          <p:cNvPr id="1030" name="Rectangle 5"/>
          <p:cNvSpPr>
            <a:spLocks noChangeArrowheads="1"/>
          </p:cNvSpPr>
          <p:nvPr/>
        </p:nvSpPr>
        <p:spPr bwMode="auto">
          <a:xfrm>
            <a:off x="0" y="2933700"/>
            <a:ext cx="9144000" cy="0"/>
          </a:xfrm>
          <a:prstGeom prst="rect">
            <a:avLst/>
          </a:prstGeom>
          <a:noFill/>
          <a:ln w="47625" algn="ctr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CN" altLang="zh-CN">
              <a:ea typeface="宋体" charset="-122"/>
            </a:endParaRPr>
          </a:p>
        </p:txBody>
      </p:sp>
      <p:graphicFrame>
        <p:nvGraphicFramePr>
          <p:cNvPr id="390150" name="Object 6"/>
          <p:cNvGraphicFramePr>
            <a:graphicFrameLocks noChangeAspect="1"/>
          </p:cNvGraphicFramePr>
          <p:nvPr/>
        </p:nvGraphicFramePr>
        <p:xfrm>
          <a:off x="0" y="4564063"/>
          <a:ext cx="8772525" cy="2073275"/>
        </p:xfrm>
        <a:graphic>
          <a:graphicData uri="http://schemas.openxmlformats.org/presentationml/2006/ole">
            <p:oleObj spid="_x0000_s35843" name="图片" r:id="rId4" imgW="2352411" imgH="561372" progId="Word.Picture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0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90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2" name="Rectangle 2"/>
          <p:cNvSpPr txBox="1">
            <a:spLocks noChangeArrowheads="1"/>
          </p:cNvSpPr>
          <p:nvPr/>
        </p:nvSpPr>
        <p:spPr bwMode="auto">
          <a:xfrm>
            <a:off x="323850" y="692150"/>
            <a:ext cx="5207000" cy="792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l"/>
            <a:r>
              <a:rPr kumimoji="1" lang="zh-CN" altLang="en-US" sz="3600" b="1">
                <a:solidFill>
                  <a:srgbClr val="FFFF00"/>
                </a:solidFill>
                <a:ea typeface="宋体" pitchFamily="2" charset="-122"/>
              </a:rPr>
              <a:t>大肠杆菌成像系统 </a:t>
            </a:r>
          </a:p>
        </p:txBody>
      </p:sp>
      <p:graphicFrame>
        <p:nvGraphicFramePr>
          <p:cNvPr id="2050" name="Object 4"/>
          <p:cNvGraphicFramePr>
            <a:graphicFrameLocks noChangeAspect="1"/>
          </p:cNvGraphicFramePr>
          <p:nvPr/>
        </p:nvGraphicFramePr>
        <p:xfrm>
          <a:off x="0" y="1698625"/>
          <a:ext cx="5997575" cy="2667000"/>
        </p:xfrm>
        <a:graphic>
          <a:graphicData uri="http://schemas.openxmlformats.org/presentationml/2006/ole">
            <p:oleObj spid="_x0000_s2050" name="Picture" r:id="rId4" imgW="4657680" imgH="2076480" progId="Word.Picture.8">
              <p:embed/>
            </p:oleObj>
          </a:graphicData>
        </a:graphic>
      </p:graphicFrame>
      <p:graphicFrame>
        <p:nvGraphicFramePr>
          <p:cNvPr id="2051" name="Object 6"/>
          <p:cNvGraphicFramePr>
            <a:graphicFrameLocks noChangeAspect="1"/>
          </p:cNvGraphicFramePr>
          <p:nvPr/>
        </p:nvGraphicFramePr>
        <p:xfrm>
          <a:off x="5848350" y="142875"/>
          <a:ext cx="3151188" cy="4606925"/>
        </p:xfrm>
        <a:graphic>
          <a:graphicData uri="http://schemas.openxmlformats.org/presentationml/2006/ole">
            <p:oleObj spid="_x0000_s2051" name="图片" r:id="rId5" imgW="2600109" imgH="3798617" progId="Word.Picture.8">
              <p:embed/>
            </p:oleObj>
          </a:graphicData>
        </a:graphic>
      </p:graphicFrame>
      <p:sp>
        <p:nvSpPr>
          <p:cNvPr id="2053" name="Rectangle 8"/>
          <p:cNvSpPr>
            <a:spLocks noChangeArrowheads="1"/>
          </p:cNvSpPr>
          <p:nvPr/>
        </p:nvSpPr>
        <p:spPr bwMode="gray">
          <a:xfrm>
            <a:off x="357188" y="4938713"/>
            <a:ext cx="8472487" cy="1320800"/>
          </a:xfrm>
          <a:prstGeom prst="rect">
            <a:avLst/>
          </a:prstGeom>
          <a:solidFill>
            <a:schemeClr val="bg1"/>
          </a:solidFill>
          <a:ln w="38100" algn="ctr">
            <a:solidFill>
              <a:srgbClr val="CCFFFF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just" eaLnBrk="0" hangingPunct="0">
              <a:lnSpc>
                <a:spcPct val="130000"/>
              </a:lnSpc>
            </a:pPr>
            <a:r>
              <a:rPr kumimoji="1" lang="en-US" altLang="zh-CN" sz="2000" b="1">
                <a:solidFill>
                  <a:srgbClr val="66FF33"/>
                </a:solidFill>
                <a:latin typeface="Times New Roman" pitchFamily="18" charset="0"/>
                <a:ea typeface="宋体" pitchFamily="2" charset="-122"/>
              </a:rPr>
              <a:t>      </a:t>
            </a:r>
            <a:r>
              <a:rPr kumimoji="1" lang="zh-CN" altLang="en-US" sz="2000" b="1">
                <a:latin typeface="Times New Roman" pitchFamily="18" charset="0"/>
                <a:ea typeface="宋体" pitchFamily="2" charset="-122"/>
              </a:rPr>
              <a:t>当有光照刺激时，感光蛋白刺激并抑制</a:t>
            </a:r>
            <a:r>
              <a:rPr kumimoji="1" lang="en-US" altLang="zh-CN" sz="2000" b="1">
                <a:latin typeface="Times New Roman" pitchFamily="18" charset="0"/>
                <a:ea typeface="宋体" pitchFamily="2" charset="-122"/>
              </a:rPr>
              <a:t>EnvZ</a:t>
            </a:r>
            <a:r>
              <a:rPr kumimoji="1" lang="zh-CN" altLang="en-US" sz="2000" b="1">
                <a:latin typeface="Times New Roman" pitchFamily="18" charset="0"/>
                <a:ea typeface="宋体" pitchFamily="2" charset="-122"/>
              </a:rPr>
              <a:t>蛋白的自磷酸化过程，</a:t>
            </a:r>
            <a:r>
              <a:rPr kumimoji="1" lang="en-US" altLang="zh-CN" sz="2000" b="1">
                <a:latin typeface="Times New Roman" pitchFamily="18" charset="0"/>
                <a:ea typeface="宋体" pitchFamily="2" charset="-122"/>
              </a:rPr>
              <a:t>EnvZ</a:t>
            </a:r>
            <a:r>
              <a:rPr kumimoji="1" lang="zh-CN" altLang="en-US" sz="2000" b="1">
                <a:latin typeface="Times New Roman" pitchFamily="18" charset="0"/>
                <a:ea typeface="宋体" pitchFamily="2" charset="-122"/>
              </a:rPr>
              <a:t>蛋白通过使</a:t>
            </a:r>
            <a:r>
              <a:rPr kumimoji="1" lang="en-US" altLang="zh-CN" sz="2000" b="1">
                <a:latin typeface="Times New Roman" pitchFamily="18" charset="0"/>
                <a:ea typeface="宋体" pitchFamily="2" charset="-122"/>
              </a:rPr>
              <a:t>OmpR</a:t>
            </a:r>
            <a:r>
              <a:rPr kumimoji="1" lang="zh-CN" altLang="en-US" sz="2000" b="1">
                <a:latin typeface="Times New Roman" pitchFamily="18" charset="0"/>
                <a:ea typeface="宋体" pitchFamily="2" charset="-122"/>
              </a:rPr>
              <a:t>蛋白也无法磷酸化</a:t>
            </a:r>
            <a:r>
              <a:rPr kumimoji="1" lang="en-US" altLang="zh-CN" sz="2000" b="1">
                <a:latin typeface="Times New Roman" pitchFamily="18" charset="0"/>
                <a:ea typeface="宋体" pitchFamily="2" charset="-122"/>
              </a:rPr>
              <a:t>, </a:t>
            </a:r>
            <a:r>
              <a:rPr kumimoji="1" lang="zh-CN" altLang="en-US" sz="2000" b="1">
                <a:latin typeface="Times New Roman" pitchFamily="18" charset="0"/>
                <a:ea typeface="宋体" pitchFamily="2" charset="-122"/>
              </a:rPr>
              <a:t>将其启动子关闭，作为融合基因的</a:t>
            </a:r>
            <a:r>
              <a:rPr kumimoji="1" lang="en-US" altLang="zh-CN" sz="2000" b="1" i="1">
                <a:latin typeface="Times New Roman" pitchFamily="18" charset="0"/>
                <a:ea typeface="宋体" pitchFamily="2" charset="-122"/>
              </a:rPr>
              <a:t>lacZ</a:t>
            </a:r>
            <a:r>
              <a:rPr kumimoji="1" lang="zh-CN" altLang="en-US" sz="2000" b="1">
                <a:latin typeface="Times New Roman" pitchFamily="18" charset="0"/>
                <a:ea typeface="宋体" pitchFamily="2" charset="-122"/>
              </a:rPr>
              <a:t>基因无法表达，此区域中无黑色化合物产生为菌苔原有的颜色。</a:t>
            </a:r>
          </a:p>
        </p:txBody>
      </p:sp>
    </p:spTree>
  </p:cSld>
  <p:clrMapOvr>
    <a:masterClrMapping/>
  </p:clrMapOvr>
  <p:transition>
    <p:sndAc>
      <p:stSnd>
        <p:snd r:embed="rId3" name="type.wav" builtIn="1"/>
      </p:stSnd>
    </p:sndAc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矩形 3"/>
          <p:cNvSpPr>
            <a:spLocks noChangeArrowheads="1"/>
          </p:cNvSpPr>
          <p:nvPr/>
        </p:nvSpPr>
        <p:spPr bwMode="auto">
          <a:xfrm>
            <a:off x="153988" y="144463"/>
            <a:ext cx="8786812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1" lang="en-US" altLang="zh-CN" sz="3200" b="1">
                <a:solidFill>
                  <a:srgbClr val="66FF33"/>
                </a:solidFill>
                <a:latin typeface="Times New Roman" pitchFamily="18" charset="0"/>
                <a:ea typeface="宋体" pitchFamily="2" charset="-122"/>
              </a:rPr>
              <a:t>Synthetic Genome Brings New Life to Bacterium</a:t>
            </a:r>
          </a:p>
          <a:p>
            <a:r>
              <a:rPr kumimoji="1" lang="en-US" altLang="zh-CN" sz="3200" b="1">
                <a:solidFill>
                  <a:srgbClr val="FFFF00"/>
                </a:solidFill>
                <a:latin typeface="Times New Roman" pitchFamily="18" charset="0"/>
                <a:ea typeface="宋体" pitchFamily="2" charset="-122"/>
              </a:rPr>
              <a:t>-“Synthia”</a:t>
            </a:r>
          </a:p>
        </p:txBody>
      </p:sp>
      <p:sp>
        <p:nvSpPr>
          <p:cNvPr id="22531" name="矩形 12"/>
          <p:cNvSpPr>
            <a:spLocks noChangeArrowheads="1"/>
          </p:cNvSpPr>
          <p:nvPr/>
        </p:nvSpPr>
        <p:spPr bwMode="auto">
          <a:xfrm>
            <a:off x="571500" y="1287463"/>
            <a:ext cx="7929563" cy="3298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lnSpc>
                <a:spcPct val="150000"/>
              </a:lnSpc>
            </a:pPr>
            <a:r>
              <a:rPr kumimoji="1" lang="en-US" altLang="zh-CN" sz="2800" b="1" dirty="0">
                <a:latin typeface="Times New Roman" pitchFamily="18" charset="0"/>
                <a:ea typeface="宋体" pitchFamily="2" charset="-122"/>
              </a:rPr>
              <a:t>         2010</a:t>
            </a:r>
            <a:r>
              <a:rPr kumimoji="1" lang="zh-CN" altLang="en-US" sz="2800" b="1" dirty="0">
                <a:latin typeface="Times New Roman" pitchFamily="18" charset="0"/>
                <a:ea typeface="宋体" pitchFamily="2" charset="-122"/>
              </a:rPr>
              <a:t>年</a:t>
            </a:r>
            <a:r>
              <a:rPr kumimoji="1" lang="en-US" altLang="zh-CN" sz="2800" b="1" dirty="0">
                <a:latin typeface="Times New Roman" pitchFamily="18" charset="0"/>
                <a:ea typeface="宋体" pitchFamily="2" charset="-122"/>
              </a:rPr>
              <a:t>5</a:t>
            </a:r>
            <a:r>
              <a:rPr kumimoji="1" lang="zh-CN" altLang="en-US" sz="2800" b="1" dirty="0">
                <a:latin typeface="Times New Roman" pitchFamily="18" charset="0"/>
                <a:ea typeface="宋体" pitchFamily="2" charset="-122"/>
              </a:rPr>
              <a:t>月</a:t>
            </a:r>
            <a:r>
              <a:rPr kumimoji="1" lang="en-US" altLang="zh-CN" sz="2800" b="1" dirty="0">
                <a:latin typeface="Times New Roman" pitchFamily="18" charset="0"/>
                <a:ea typeface="宋体" pitchFamily="2" charset="-122"/>
              </a:rPr>
              <a:t>21</a:t>
            </a:r>
            <a:r>
              <a:rPr kumimoji="1" lang="zh-CN" altLang="en-US" sz="2800" b="1" dirty="0">
                <a:latin typeface="Times New Roman" pitchFamily="18" charset="0"/>
                <a:ea typeface="宋体" pitchFamily="2" charset="-122"/>
              </a:rPr>
              <a:t>日的</a:t>
            </a:r>
            <a:r>
              <a:rPr kumimoji="1" lang="en-US" altLang="zh-CN" sz="2800" b="1" i="1" dirty="0">
                <a:latin typeface="Times New Roman" pitchFamily="18" charset="0"/>
                <a:ea typeface="宋体" pitchFamily="2" charset="-122"/>
              </a:rPr>
              <a:t>Science</a:t>
            </a:r>
            <a:r>
              <a:rPr kumimoji="1" lang="zh-CN" altLang="en-US" sz="2800" b="1" dirty="0">
                <a:latin typeface="Times New Roman" pitchFamily="18" charset="0"/>
                <a:ea typeface="宋体" pitchFamily="2" charset="-122"/>
              </a:rPr>
              <a:t>杂志上</a:t>
            </a:r>
            <a:r>
              <a:rPr kumimoji="1" lang="en-US" altLang="zh-CN" sz="2800" b="1" dirty="0">
                <a:latin typeface="Times New Roman" pitchFamily="18" charset="0"/>
                <a:ea typeface="宋体" pitchFamily="2" charset="-122"/>
              </a:rPr>
              <a:t>,</a:t>
            </a:r>
            <a:r>
              <a:rPr kumimoji="1" lang="zh-CN" altLang="en-US" sz="2800" b="1" dirty="0">
                <a:latin typeface="Times New Roman" pitchFamily="18" charset="0"/>
                <a:ea typeface="宋体" pitchFamily="2" charset="-122"/>
              </a:rPr>
              <a:t>报道了美国科学家</a:t>
            </a:r>
            <a:r>
              <a:rPr kumimoji="1" lang="en-US" altLang="zh-CN" sz="2800" b="1" dirty="0">
                <a:latin typeface="Times New Roman" pitchFamily="18" charset="0"/>
                <a:ea typeface="宋体" pitchFamily="2" charset="-122"/>
              </a:rPr>
              <a:t>Venter</a:t>
            </a:r>
            <a:r>
              <a:rPr kumimoji="1" lang="zh-CN" altLang="en-US" sz="2800" b="1" dirty="0">
                <a:latin typeface="Times New Roman" pitchFamily="18" charset="0"/>
                <a:ea typeface="宋体" pitchFamily="2" charset="-122"/>
              </a:rPr>
              <a:t>研究团队将人工合成的蕈状支原体的基因组转入山羊支原体细胞，产生的人造细胞表现出后者的生命特性。他们将这一人造细胞称作</a:t>
            </a:r>
            <a:r>
              <a:rPr kumimoji="1" lang="zh-CN" altLang="en-US" sz="2800" b="1" dirty="0">
                <a:solidFill>
                  <a:srgbClr val="FFFF00"/>
                </a:solidFill>
                <a:latin typeface="Times New Roman" pitchFamily="18" charset="0"/>
                <a:ea typeface="宋体" pitchFamily="2" charset="-122"/>
              </a:rPr>
              <a:t>“</a:t>
            </a:r>
            <a:r>
              <a:rPr kumimoji="1" lang="en-US" altLang="zh-CN" sz="2800" b="1" dirty="0" err="1">
                <a:solidFill>
                  <a:srgbClr val="FFFF00"/>
                </a:solidFill>
                <a:latin typeface="Times New Roman" pitchFamily="18" charset="0"/>
                <a:ea typeface="宋体" pitchFamily="2" charset="-122"/>
              </a:rPr>
              <a:t>Synthia</a:t>
            </a:r>
            <a:r>
              <a:rPr kumimoji="1" lang="en-US" altLang="zh-CN" sz="2800" b="1" dirty="0">
                <a:solidFill>
                  <a:srgbClr val="FFFF00"/>
                </a:solidFill>
                <a:latin typeface="Times New Roman" pitchFamily="18" charset="0"/>
                <a:ea typeface="宋体" pitchFamily="2" charset="-122"/>
              </a:rPr>
              <a:t>”(</a:t>
            </a:r>
            <a:r>
              <a:rPr kumimoji="1" lang="zh-CN" altLang="en-US" sz="2800" b="1" dirty="0">
                <a:solidFill>
                  <a:srgbClr val="FFFF00"/>
                </a:solidFill>
                <a:latin typeface="Times New Roman" pitchFamily="18" charset="0"/>
                <a:ea typeface="宋体" pitchFamily="2" charset="-122"/>
              </a:rPr>
              <a:t>合成体</a:t>
            </a:r>
            <a:r>
              <a:rPr kumimoji="1" lang="en-US" altLang="zh-CN" sz="2800" b="1" dirty="0" smtClean="0">
                <a:solidFill>
                  <a:srgbClr val="FFFF00"/>
                </a:solidFill>
                <a:latin typeface="Times New Roman" pitchFamily="18" charset="0"/>
                <a:ea typeface="宋体" pitchFamily="2" charset="-122"/>
              </a:rPr>
              <a:t>)</a:t>
            </a:r>
            <a:r>
              <a:rPr kumimoji="1" lang="zh-CN" altLang="en-US" sz="2800" b="1" dirty="0" smtClean="0">
                <a:solidFill>
                  <a:srgbClr val="FFFF00"/>
                </a:solidFill>
                <a:latin typeface="Times New Roman" pitchFamily="18" charset="0"/>
                <a:ea typeface="宋体" pitchFamily="2" charset="-122"/>
              </a:rPr>
              <a:t>。</a:t>
            </a:r>
            <a:endParaRPr kumimoji="1" lang="en-US" altLang="zh-CN" sz="2800" b="1" dirty="0">
              <a:solidFill>
                <a:srgbClr val="FFFF00"/>
              </a:solidFill>
              <a:latin typeface="Times New Roman" pitchFamily="18" charset="0"/>
              <a:ea typeface="宋体" pitchFamily="2" charset="-122"/>
            </a:endParaRPr>
          </a:p>
        </p:txBody>
      </p:sp>
      <p:pic>
        <p:nvPicPr>
          <p:cNvPr id="22532" name="Picture 2" descr="113022073319075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14438" y="5214938"/>
            <a:ext cx="2689225" cy="1214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3" name="Picture 3" descr="113022111669712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143500" y="5137150"/>
            <a:ext cx="2214563" cy="1363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4" name="矩形 15"/>
          <p:cNvSpPr>
            <a:spLocks noChangeArrowheads="1"/>
          </p:cNvSpPr>
          <p:nvPr/>
        </p:nvSpPr>
        <p:spPr bwMode="auto">
          <a:xfrm>
            <a:off x="2000250" y="6470650"/>
            <a:ext cx="144145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/>
            <a:r>
              <a:rPr kumimoji="1" lang="en-US" altLang="zh-CN" sz="1400" b="1" dirty="0">
                <a:solidFill>
                  <a:srgbClr val="FF0000"/>
                </a:solidFill>
                <a:latin typeface="Times New Roman" pitchFamily="18" charset="0"/>
                <a:ea typeface="宋体" pitchFamily="2" charset="-122"/>
              </a:rPr>
              <a:t>“</a:t>
            </a:r>
            <a:r>
              <a:rPr kumimoji="1" lang="zh-CN" altLang="en-US" sz="1400" b="1" dirty="0">
                <a:solidFill>
                  <a:srgbClr val="FF0000"/>
                </a:solidFill>
                <a:latin typeface="Times New Roman" pitchFamily="18" charset="0"/>
                <a:ea typeface="宋体" pitchFamily="2" charset="-122"/>
              </a:rPr>
              <a:t>辛西娅</a:t>
            </a:r>
            <a:r>
              <a:rPr kumimoji="1" lang="en-US" sz="1400" b="1" dirty="0">
                <a:solidFill>
                  <a:srgbClr val="FF0000"/>
                </a:solidFill>
                <a:latin typeface="Times New Roman" pitchFamily="18" charset="0"/>
                <a:ea typeface="宋体" pitchFamily="2" charset="-122"/>
              </a:rPr>
              <a:t>”</a:t>
            </a:r>
            <a:r>
              <a:rPr kumimoji="1" lang="zh-CN" altLang="en-US" sz="1400" b="1" dirty="0">
                <a:solidFill>
                  <a:srgbClr val="FF0000"/>
                </a:solidFill>
                <a:latin typeface="Times New Roman" pitchFamily="18" charset="0"/>
                <a:ea typeface="宋体" pitchFamily="2" charset="-122"/>
              </a:rPr>
              <a:t>菌落图</a:t>
            </a:r>
          </a:p>
        </p:txBody>
      </p:sp>
      <p:sp>
        <p:nvSpPr>
          <p:cNvPr id="22535" name="矩形 16"/>
          <p:cNvSpPr>
            <a:spLocks noChangeArrowheads="1"/>
          </p:cNvSpPr>
          <p:nvPr/>
        </p:nvSpPr>
        <p:spPr bwMode="auto">
          <a:xfrm>
            <a:off x="5643563" y="6494463"/>
            <a:ext cx="144145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/>
            <a:r>
              <a:rPr kumimoji="1" lang="en-US" altLang="zh-CN" sz="1400" b="1" dirty="0">
                <a:solidFill>
                  <a:srgbClr val="FF0000"/>
                </a:solidFill>
                <a:latin typeface="Times New Roman" pitchFamily="18" charset="0"/>
                <a:ea typeface="宋体" pitchFamily="2" charset="-122"/>
              </a:rPr>
              <a:t>“</a:t>
            </a:r>
            <a:r>
              <a:rPr kumimoji="1" lang="zh-CN" altLang="en-US" sz="1400" b="1" dirty="0">
                <a:solidFill>
                  <a:srgbClr val="FF0000"/>
                </a:solidFill>
                <a:latin typeface="Times New Roman" pitchFamily="18" charset="0"/>
                <a:ea typeface="宋体" pitchFamily="2" charset="-122"/>
              </a:rPr>
              <a:t>辛西娅</a:t>
            </a:r>
            <a:r>
              <a:rPr kumimoji="1" lang="en-US" sz="1400" b="1" dirty="0">
                <a:solidFill>
                  <a:srgbClr val="FF0000"/>
                </a:solidFill>
                <a:latin typeface="Times New Roman" pitchFamily="18" charset="0"/>
                <a:ea typeface="宋体" pitchFamily="2" charset="-122"/>
              </a:rPr>
              <a:t>”</a:t>
            </a:r>
            <a:r>
              <a:rPr kumimoji="1" lang="zh-CN" altLang="en-US" sz="1400" b="1" dirty="0">
                <a:solidFill>
                  <a:srgbClr val="FF0000"/>
                </a:solidFill>
                <a:latin typeface="Times New Roman" pitchFamily="18" charset="0"/>
                <a:ea typeface="宋体" pitchFamily="2" charset="-122"/>
              </a:rPr>
              <a:t>显微图</a:t>
            </a:r>
          </a:p>
        </p:txBody>
      </p:sp>
    </p:spTree>
  </p:cSld>
  <p:clrMapOvr>
    <a:masterClrMapping/>
  </p:clrMapOvr>
  <p:transition>
    <p:sndAc>
      <p:stSnd>
        <p:snd r:embed="rId2" name="type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25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2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25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25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25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0" grpId="0"/>
      <p:bldP spid="22531" grpId="0"/>
      <p:bldP spid="22534" grpId="0"/>
      <p:bldP spid="2253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l"/>
            <a:endParaRPr kumimoji="1" lang="zh-CN" altLang="zh-CN" sz="2000" b="1">
              <a:solidFill>
                <a:srgbClr val="66FF33"/>
              </a:solidFill>
              <a:latin typeface="Times New Roman" pitchFamily="18" charset="0"/>
              <a:ea typeface="宋体" pitchFamily="2" charset="-122"/>
            </a:endParaRPr>
          </a:p>
        </p:txBody>
      </p:sp>
      <p:pic>
        <p:nvPicPr>
          <p:cNvPr id="30723" name="图片 1" descr="http://news.sciencenet.cn/upload/news/images/2010/6/2010625103519718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276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24" name="Rectangle 3"/>
          <p:cNvSpPr>
            <a:spLocks noChangeArrowheads="1"/>
          </p:cNvSpPr>
          <p:nvPr/>
        </p:nvSpPr>
        <p:spPr bwMode="auto">
          <a:xfrm>
            <a:off x="285750" y="6286500"/>
            <a:ext cx="3571875" cy="40005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indent="304800" algn="l" eaLnBrk="0" hangingPunct="0"/>
            <a:r>
              <a:rPr kumimoji="1" lang="zh-CN" altLang="en-US" sz="2000" b="1">
                <a:latin typeface="Times New Roman" pitchFamily="18" charset="0"/>
                <a:ea typeface="宋体" pitchFamily="2" charset="-122"/>
                <a:cs typeface="Arial" charset="0"/>
              </a:rPr>
              <a:t>文特尔人造生命合成示意图 </a:t>
            </a: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4360863" y="6313488"/>
            <a:ext cx="4714875" cy="523875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FF3300"/>
                </a:solidFill>
                <a:latin typeface="华文行楷" pitchFamily="2" charset="-122"/>
                <a:ea typeface="华文行楷" pitchFamily="2" charset="-122"/>
              </a:rPr>
              <a:t>未来的人造生命会是怎么样？</a:t>
            </a:r>
          </a:p>
        </p:txBody>
      </p:sp>
    </p:spTree>
  </p:cSld>
  <p:clrMapOvr>
    <a:masterClrMapping/>
  </p:clrMapOvr>
  <p:transition>
    <p:sndAc>
      <p:stSnd>
        <p:snd r:embed="rId2" name="type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07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07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4" grpId="0" animBg="1"/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4130" name="Text Box 2"/>
          <p:cNvSpPr txBox="1">
            <a:spLocks noChangeArrowheads="1"/>
          </p:cNvSpPr>
          <p:nvPr/>
        </p:nvSpPr>
        <p:spPr bwMode="auto">
          <a:xfrm>
            <a:off x="285720" y="357166"/>
            <a:ext cx="8001000" cy="2301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lnSpc>
                <a:spcPct val="125000"/>
              </a:lnSpc>
              <a:spcBef>
                <a:spcPct val="50000"/>
              </a:spcBef>
            </a:pPr>
            <a:r>
              <a:rPr kumimoji="1" lang="zh-CN" altLang="en-US" sz="3200" b="1" dirty="0">
                <a:solidFill>
                  <a:srgbClr val="66FF33"/>
                </a:solidFill>
                <a:latin typeface="楷体_GB2312" pitchFamily="49" charset="-122"/>
                <a:ea typeface="楷体_GB2312" pitchFamily="49" charset="-122"/>
              </a:rPr>
              <a:t>大学教育的目标：</a:t>
            </a:r>
            <a:r>
              <a:rPr kumimoji="1" lang="zh-CN" altLang="en-US" sz="3200" b="1" dirty="0">
                <a:solidFill>
                  <a:srgbClr val="FFFF00"/>
                </a:solidFill>
                <a:latin typeface="楷体_GB2312" pitchFamily="49" charset="-122"/>
                <a:ea typeface="楷体_GB2312" pitchFamily="49" charset="-122"/>
              </a:rPr>
              <a:t>学什么？</a:t>
            </a:r>
          </a:p>
          <a:p>
            <a:pPr algn="l">
              <a:lnSpc>
                <a:spcPct val="125000"/>
              </a:lnSpc>
            </a:pPr>
            <a:r>
              <a:rPr kumimoji="1" lang="zh-CN" altLang="en-US" sz="2800" b="1" dirty="0">
                <a:latin typeface="楷体_GB2312" pitchFamily="49" charset="-122"/>
                <a:ea typeface="楷体_GB2312" pitchFamily="49" charset="-122"/>
              </a:rPr>
              <a:t>      学知识－</a:t>
            </a:r>
            <a:r>
              <a:rPr kumimoji="1" lang="zh-CN" altLang="en-US" sz="2800" b="1" dirty="0" smtClean="0">
                <a:latin typeface="楷体_GB2312" pitchFamily="49" charset="-122"/>
                <a:ea typeface="楷体_GB2312" pitchFamily="49" charset="-122"/>
              </a:rPr>
              <a:t>是</a:t>
            </a:r>
            <a:r>
              <a:rPr kumimoji="1" lang="zh-CN" altLang="en-US" sz="2800" b="1" dirty="0" smtClean="0">
                <a:solidFill>
                  <a:srgbClr val="FFFF00"/>
                </a:solidFill>
                <a:latin typeface="楷体_GB2312" pitchFamily="49" charset="-122"/>
                <a:ea typeface="楷体_GB2312" pitchFamily="49" charset="-122"/>
              </a:rPr>
              <a:t>拷贝</a:t>
            </a:r>
            <a:endParaRPr kumimoji="1" lang="en-US" altLang="zh-CN" sz="2800" b="1" dirty="0">
              <a:solidFill>
                <a:srgbClr val="FFFF00"/>
              </a:solidFill>
              <a:latin typeface="楷体_GB2312" pitchFamily="49" charset="-122"/>
              <a:ea typeface="楷体_GB2312" pitchFamily="49" charset="-122"/>
            </a:endParaRPr>
          </a:p>
          <a:p>
            <a:pPr algn="l">
              <a:lnSpc>
                <a:spcPct val="125000"/>
              </a:lnSpc>
            </a:pPr>
            <a:r>
              <a:rPr kumimoji="1" lang="zh-CN" altLang="en-US" sz="2800" b="1" dirty="0">
                <a:latin typeface="楷体_GB2312" pitchFamily="49" charset="-122"/>
                <a:ea typeface="楷体_GB2312" pitchFamily="49" charset="-122"/>
              </a:rPr>
              <a:t>　  　学技术、技能－是</a:t>
            </a:r>
            <a:r>
              <a:rPr kumimoji="1" lang="zh-CN" altLang="en-US" sz="2800" b="1" dirty="0">
                <a:solidFill>
                  <a:srgbClr val="FFFF00"/>
                </a:solidFill>
                <a:latin typeface="楷体_GB2312" pitchFamily="49" charset="-122"/>
                <a:ea typeface="楷体_GB2312" pitchFamily="49" charset="-122"/>
              </a:rPr>
              <a:t>模仿</a:t>
            </a:r>
            <a:r>
              <a:rPr kumimoji="1" lang="zh-CN" altLang="en-US" sz="2800" b="1" dirty="0">
                <a:latin typeface="楷体_GB2312" pitchFamily="49" charset="-122"/>
                <a:ea typeface="楷体_GB2312" pitchFamily="49" charset="-122"/>
              </a:rPr>
              <a:t>过程</a:t>
            </a:r>
          </a:p>
          <a:p>
            <a:pPr algn="l">
              <a:lnSpc>
                <a:spcPct val="125000"/>
              </a:lnSpc>
            </a:pPr>
            <a:r>
              <a:rPr kumimoji="1" lang="zh-CN" altLang="en-US" sz="2800" b="1" dirty="0">
                <a:solidFill>
                  <a:srgbClr val="FFFF00"/>
                </a:solidFill>
                <a:ea typeface="华文楷体" pitchFamily="2" charset="-122"/>
              </a:rPr>
              <a:t>           两者都属低层次教育</a:t>
            </a:r>
            <a:r>
              <a:rPr kumimoji="1" lang="zh-CN" altLang="en-US" sz="2400" b="1" dirty="0">
                <a:latin typeface="楷体_GB2312" pitchFamily="49" charset="-122"/>
                <a:ea typeface="楷体_GB2312" pitchFamily="49" charset="-122"/>
              </a:rPr>
              <a:t>      </a:t>
            </a:r>
          </a:p>
        </p:txBody>
      </p:sp>
      <p:sp>
        <p:nvSpPr>
          <p:cNvPr id="304131" name="Text Box 3"/>
          <p:cNvSpPr txBox="1">
            <a:spLocks noChangeArrowheads="1"/>
          </p:cNvSpPr>
          <p:nvPr/>
        </p:nvSpPr>
        <p:spPr bwMode="auto">
          <a:xfrm>
            <a:off x="285720" y="2714620"/>
            <a:ext cx="8153400" cy="623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25000"/>
              </a:lnSpc>
              <a:spcBef>
                <a:spcPct val="50000"/>
              </a:spcBef>
            </a:pPr>
            <a:r>
              <a:rPr kumimoji="1" lang="zh-CN" altLang="en-US" sz="3200" b="1" dirty="0">
                <a:solidFill>
                  <a:srgbClr val="66FF33"/>
                </a:solidFill>
                <a:latin typeface="隶书" pitchFamily="49" charset="-122"/>
                <a:ea typeface="楷体_GB2312" pitchFamily="49" charset="-122"/>
              </a:rPr>
              <a:t>大学学习的</a:t>
            </a:r>
            <a:r>
              <a:rPr kumimoji="1" lang="zh-CN" altLang="en-US" sz="3200" b="1" dirty="0" smtClean="0">
                <a:solidFill>
                  <a:srgbClr val="66FF33"/>
                </a:solidFill>
                <a:latin typeface="隶书" pitchFamily="49" charset="-122"/>
                <a:ea typeface="楷体_GB2312" pitchFamily="49" charset="-122"/>
              </a:rPr>
              <a:t>理念：</a:t>
            </a:r>
            <a:r>
              <a:rPr kumimoji="1" lang="zh-CN" altLang="en-US" sz="2800" b="1" dirty="0" smtClean="0">
                <a:latin typeface="宋体" pitchFamily="2" charset="-122"/>
                <a:ea typeface="楷体_GB2312" pitchFamily="49" charset="-122"/>
              </a:rPr>
              <a:t>学</a:t>
            </a:r>
            <a:r>
              <a:rPr kumimoji="1" lang="zh-CN" altLang="en-US" sz="2800" b="1" dirty="0">
                <a:latin typeface="宋体" pitchFamily="2" charset="-122"/>
                <a:ea typeface="楷体_GB2312" pitchFamily="49" charset="-122"/>
              </a:rPr>
              <a:t>思维才是一个创新的过程</a:t>
            </a:r>
          </a:p>
        </p:txBody>
      </p:sp>
      <p:sp>
        <p:nvSpPr>
          <p:cNvPr id="304133" name="Text Box 5"/>
          <p:cNvSpPr txBox="1">
            <a:spLocks noChangeArrowheads="1"/>
          </p:cNvSpPr>
          <p:nvPr/>
        </p:nvSpPr>
        <p:spPr bwMode="auto">
          <a:xfrm>
            <a:off x="539750" y="1989138"/>
            <a:ext cx="79248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50000"/>
              </a:lnSpc>
              <a:spcBef>
                <a:spcPct val="50000"/>
              </a:spcBef>
            </a:pPr>
            <a:r>
              <a:rPr kumimoji="1" lang="zh-CN" altLang="en-US" sz="3200" b="1">
                <a:latin typeface="隶书" pitchFamily="49" charset="-122"/>
                <a:ea typeface="隶书" pitchFamily="49" charset="-122"/>
              </a:rPr>
              <a:t>　</a:t>
            </a:r>
            <a:endParaRPr kumimoji="1" lang="zh-CN" altLang="en-US" sz="2000" b="1">
              <a:latin typeface="Times New Roman" pitchFamily="18" charset="0"/>
              <a:ea typeface="宋体" pitchFamily="2" charset="-122"/>
            </a:endParaRPr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714348" y="3500438"/>
            <a:ext cx="8001000" cy="1928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l" defTabSz="914400" rtl="0" eaLnBrk="1" fontAlgn="base" latinLnBrk="0" hangingPunct="1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Char char="n"/>
              <a:tabLst/>
              <a:defRPr/>
            </a:pP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教学的本质：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教书育人</a:t>
            </a:r>
          </a:p>
          <a:p>
            <a:pPr marL="342900" marR="0" lvl="0" indent="-342900" algn="l" defTabSz="914400" rtl="0" eaLnBrk="1" fontAlgn="base" latinLnBrk="0" hangingPunct="1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Char char="n"/>
              <a:tabLst/>
              <a:defRPr/>
            </a:pP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教师的职责：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传道、授业、解惑</a:t>
            </a:r>
          </a:p>
          <a:p>
            <a:pPr marL="342900" marR="0" lvl="0" indent="-342900" algn="l" defTabSz="914400" rtl="0" eaLnBrk="1" fontAlgn="base" latinLnBrk="0" hangingPunct="1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Char char="n"/>
              <a:tabLst/>
              <a:defRPr/>
            </a:pP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教学的关键：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让学生进入思考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4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41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4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413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0413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4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04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04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4" dur="1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9" dur="1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4" dur="1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4131" grpId="0" autoUpdateAnimBg="0"/>
      <p:bldP spid="304133" grpId="0" autoUpdateAnimBg="0"/>
      <p:bldP spid="5" grpId="0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258" name="Rectangle 2"/>
          <p:cNvSpPr>
            <a:spLocks noChangeArrowheads="1"/>
          </p:cNvSpPr>
          <p:nvPr/>
        </p:nvSpPr>
        <p:spPr bwMode="auto">
          <a:xfrm>
            <a:off x="103188" y="741363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zh-CN" altLang="en-US" sz="3600" b="1">
                <a:solidFill>
                  <a:srgbClr val="66FF33"/>
                </a:solidFill>
                <a:latin typeface="楷体_GB2312" pitchFamily="49" charset="-122"/>
                <a:ea typeface="楷体_GB2312" pitchFamily="49" charset="-122"/>
              </a:rPr>
              <a:t>大学办学理念</a:t>
            </a:r>
            <a:r>
              <a:rPr lang="en-US" altLang="zh-CN" sz="3600" b="1">
                <a:solidFill>
                  <a:srgbClr val="66FF33"/>
                </a:solidFill>
                <a:latin typeface="华文隶书" pitchFamily="2" charset="-122"/>
                <a:ea typeface="华文隶书" pitchFamily="2" charset="-122"/>
              </a:rPr>
              <a:t>-</a:t>
            </a:r>
            <a:r>
              <a:rPr lang="zh-CN" altLang="en-US" sz="2800">
                <a:ea typeface="黑体" pitchFamily="2" charset="-122"/>
              </a:rPr>
              <a:t>知识、能力和素质俱佳</a:t>
            </a:r>
          </a:p>
        </p:txBody>
      </p:sp>
      <p:sp>
        <p:nvSpPr>
          <p:cNvPr id="224259" name="Rectangle 3"/>
          <p:cNvSpPr>
            <a:spLocks noChangeArrowheads="1"/>
          </p:cNvSpPr>
          <p:nvPr/>
        </p:nvSpPr>
        <p:spPr bwMode="auto">
          <a:xfrm>
            <a:off x="625475" y="2273300"/>
            <a:ext cx="8123238" cy="2451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l">
              <a:spcBef>
                <a:spcPct val="20000"/>
              </a:spcBef>
              <a:buFontTx/>
              <a:buChar char="•"/>
              <a:tabLst>
                <a:tab pos="809625" algn="l"/>
              </a:tabLst>
            </a:pPr>
            <a:r>
              <a:rPr lang="en-US" altLang="zh-CN" sz="2800" dirty="0">
                <a:solidFill>
                  <a:srgbClr val="FFFF00"/>
                </a:solidFill>
                <a:ea typeface="黑体" pitchFamily="2" charset="-122"/>
                <a:cs typeface="Arial" charset="0"/>
              </a:rPr>
              <a:t>K </a:t>
            </a:r>
            <a:r>
              <a:rPr lang="zh-CN" altLang="en-US" sz="2800" dirty="0">
                <a:solidFill>
                  <a:srgbClr val="FFFF00"/>
                </a:solidFill>
                <a:ea typeface="黑体" pitchFamily="2" charset="-122"/>
                <a:cs typeface="Arial" charset="0"/>
              </a:rPr>
              <a:t>知识（</a:t>
            </a:r>
            <a:r>
              <a:rPr lang="en-US" altLang="zh-CN" sz="2800" dirty="0">
                <a:solidFill>
                  <a:srgbClr val="FFFF00"/>
                </a:solidFill>
                <a:ea typeface="黑体" pitchFamily="2" charset="-122"/>
                <a:cs typeface="Arial" charset="0"/>
              </a:rPr>
              <a:t>knowledge</a:t>
            </a:r>
            <a:r>
              <a:rPr lang="zh-CN" altLang="en-US" sz="2800" dirty="0">
                <a:solidFill>
                  <a:srgbClr val="FFFF00"/>
                </a:solidFill>
                <a:ea typeface="黑体" pitchFamily="2" charset="-122"/>
                <a:cs typeface="Arial" charset="0"/>
              </a:rPr>
              <a:t>）</a:t>
            </a:r>
            <a:r>
              <a:rPr lang="zh-CN" altLang="en-US" sz="2800" dirty="0">
                <a:solidFill>
                  <a:srgbClr val="66FF33"/>
                </a:solidFill>
                <a:ea typeface="黑体" pitchFamily="2" charset="-122"/>
                <a:cs typeface="Arial" charset="0"/>
              </a:rPr>
              <a:t>是具备智慧力量的基础</a:t>
            </a:r>
          </a:p>
          <a:p>
            <a:pPr marL="342900" indent="-342900" algn="l">
              <a:lnSpc>
                <a:spcPct val="125000"/>
              </a:lnSpc>
              <a:spcBef>
                <a:spcPct val="20000"/>
              </a:spcBef>
              <a:tabLst>
                <a:tab pos="809625" algn="l"/>
              </a:tabLst>
            </a:pPr>
            <a:r>
              <a:rPr lang="zh-CN" altLang="en-US" sz="2800" dirty="0">
                <a:latin typeface="华文仿宋" pitchFamily="2" charset="-122"/>
                <a:ea typeface="华文仿宋" pitchFamily="2" charset="-122"/>
                <a:cs typeface="Arial" charset="0"/>
              </a:rPr>
              <a:t>        </a:t>
            </a:r>
            <a:r>
              <a:rPr lang="zh-CN" altLang="en-US" sz="2800" dirty="0">
                <a:solidFill>
                  <a:schemeClr val="tx2"/>
                </a:solidFill>
                <a:latin typeface="华文仿宋" pitchFamily="2" charset="-122"/>
                <a:ea typeface="华文仿宋" pitchFamily="2" charset="-122"/>
                <a:cs typeface="Arial" charset="0"/>
              </a:rPr>
              <a:t> </a:t>
            </a:r>
            <a:r>
              <a:rPr lang="zh-CN" altLang="en-US" sz="2800" b="1" dirty="0">
                <a:solidFill>
                  <a:schemeClr val="tx2"/>
                </a:solidFill>
                <a:latin typeface="华文仿宋" pitchFamily="2" charset="-122"/>
                <a:ea typeface="华文仿宋" pitchFamily="2" charset="-122"/>
                <a:cs typeface="Arial" charset="0"/>
              </a:rPr>
              <a:t>宽     </a:t>
            </a:r>
            <a:r>
              <a:rPr lang="zh-CN" altLang="en-US" sz="2800" b="1" dirty="0">
                <a:latin typeface="华文仿宋" pitchFamily="2" charset="-122"/>
                <a:ea typeface="华文仿宋" pitchFamily="2" charset="-122"/>
                <a:cs typeface="Arial" charset="0"/>
              </a:rPr>
              <a:t>新知识理解与接受的广阔性</a:t>
            </a:r>
          </a:p>
          <a:p>
            <a:pPr marL="342900" indent="-342900" algn="l">
              <a:lnSpc>
                <a:spcPct val="125000"/>
              </a:lnSpc>
              <a:spcBef>
                <a:spcPct val="20000"/>
              </a:spcBef>
              <a:tabLst>
                <a:tab pos="809625" algn="l"/>
              </a:tabLst>
            </a:pPr>
            <a:r>
              <a:rPr lang="zh-CN" altLang="en-US" sz="2800" b="1" dirty="0">
                <a:latin typeface="华文仿宋" pitchFamily="2" charset="-122"/>
                <a:ea typeface="华文仿宋" pitchFamily="2" charset="-122"/>
                <a:cs typeface="Arial" charset="0"/>
              </a:rPr>
              <a:t>         </a:t>
            </a:r>
            <a:r>
              <a:rPr lang="zh-CN" altLang="en-US" sz="2800" b="1" dirty="0">
                <a:solidFill>
                  <a:schemeClr val="tx2"/>
                </a:solidFill>
                <a:latin typeface="华文仿宋" pitchFamily="2" charset="-122"/>
                <a:ea typeface="华文仿宋" pitchFamily="2" charset="-122"/>
                <a:cs typeface="Arial" charset="0"/>
              </a:rPr>
              <a:t>专</a:t>
            </a:r>
            <a:r>
              <a:rPr lang="zh-CN" altLang="en-US" sz="2800" b="1" dirty="0">
                <a:latin typeface="华文仿宋" pitchFamily="2" charset="-122"/>
                <a:ea typeface="华文仿宋" pitchFamily="2" charset="-122"/>
                <a:cs typeface="Arial" charset="0"/>
              </a:rPr>
              <a:t>     提出、分析和解决问题的深入性 </a:t>
            </a:r>
          </a:p>
          <a:p>
            <a:pPr marL="342900" indent="-342900" algn="l">
              <a:lnSpc>
                <a:spcPct val="125000"/>
              </a:lnSpc>
              <a:spcBef>
                <a:spcPct val="20000"/>
              </a:spcBef>
              <a:tabLst>
                <a:tab pos="809625" algn="l"/>
              </a:tabLst>
            </a:pPr>
            <a:r>
              <a:rPr lang="zh-CN" altLang="en-US" sz="2800" b="1" dirty="0">
                <a:latin typeface="华文仿宋" pitchFamily="2" charset="-122"/>
                <a:ea typeface="华文仿宋" pitchFamily="2" charset="-122"/>
                <a:cs typeface="Arial" charset="0"/>
              </a:rPr>
              <a:t>         </a:t>
            </a:r>
            <a:r>
              <a:rPr lang="zh-CN" altLang="en-US" sz="2800" b="1" dirty="0">
                <a:solidFill>
                  <a:schemeClr val="tx2"/>
                </a:solidFill>
                <a:latin typeface="华文仿宋" pitchFamily="2" charset="-122"/>
                <a:ea typeface="华文仿宋" pitchFamily="2" charset="-122"/>
                <a:cs typeface="Arial" charset="0"/>
              </a:rPr>
              <a:t>交</a:t>
            </a:r>
            <a:r>
              <a:rPr lang="zh-CN" altLang="en-US" sz="2800" b="1" dirty="0">
                <a:latin typeface="华文仿宋" pitchFamily="2" charset="-122"/>
                <a:ea typeface="华文仿宋" pitchFamily="2" charset="-122"/>
                <a:cs typeface="Arial" charset="0"/>
              </a:rPr>
              <a:t>     知识组合、善于创新的独特性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242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2242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4258" grpId="0"/>
      <p:bldP spid="224259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0274" name="Rectangle 2"/>
          <p:cNvSpPr>
            <a:spLocks noChangeArrowheads="1"/>
          </p:cNvSpPr>
          <p:nvPr/>
        </p:nvSpPr>
        <p:spPr bwMode="auto">
          <a:xfrm>
            <a:off x="88900" y="71278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zh-CN" altLang="en-US" sz="3600" b="1">
                <a:solidFill>
                  <a:srgbClr val="66FF33"/>
                </a:solidFill>
                <a:latin typeface="楷体_GB2312" pitchFamily="49" charset="-122"/>
                <a:ea typeface="楷体_GB2312" pitchFamily="49" charset="-122"/>
              </a:rPr>
              <a:t>大学办学理念</a:t>
            </a:r>
            <a:r>
              <a:rPr lang="en-US" altLang="zh-CN" sz="3600" b="1">
                <a:solidFill>
                  <a:srgbClr val="66FF33"/>
                </a:solidFill>
                <a:latin typeface="华文隶书" pitchFamily="2" charset="-122"/>
                <a:ea typeface="华文隶书" pitchFamily="2" charset="-122"/>
              </a:rPr>
              <a:t>-</a:t>
            </a:r>
            <a:r>
              <a:rPr lang="zh-CN" altLang="en-US" sz="2800">
                <a:ea typeface="黑体" pitchFamily="2" charset="-122"/>
              </a:rPr>
              <a:t>知识、能力和素质俱佳</a:t>
            </a:r>
          </a:p>
        </p:txBody>
      </p:sp>
      <p:sp>
        <p:nvSpPr>
          <p:cNvPr id="310275" name="Rectangle 3"/>
          <p:cNvSpPr>
            <a:spLocks noChangeArrowheads="1"/>
          </p:cNvSpPr>
          <p:nvPr/>
        </p:nvSpPr>
        <p:spPr bwMode="auto">
          <a:xfrm>
            <a:off x="512763" y="2173288"/>
            <a:ext cx="8459787" cy="223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l">
              <a:spcBef>
                <a:spcPct val="20000"/>
              </a:spcBef>
              <a:buFont typeface="Arial" pitchFamily="34" charset="0"/>
              <a:buChar char="•"/>
              <a:tabLst>
                <a:tab pos="809625" algn="l"/>
              </a:tabLst>
            </a:pPr>
            <a:r>
              <a:rPr lang="en-US" altLang="zh-CN" sz="2800" dirty="0">
                <a:solidFill>
                  <a:srgbClr val="FFFF00"/>
                </a:solidFill>
                <a:ea typeface="黑体" pitchFamily="2" charset="-122"/>
                <a:cs typeface="Arial" charset="0"/>
              </a:rPr>
              <a:t>A </a:t>
            </a:r>
            <a:r>
              <a:rPr lang="zh-CN" altLang="en-US" sz="2800" dirty="0">
                <a:solidFill>
                  <a:srgbClr val="FFFF00"/>
                </a:solidFill>
                <a:ea typeface="黑体" pitchFamily="2" charset="-122"/>
                <a:cs typeface="Arial" charset="0"/>
              </a:rPr>
              <a:t>能力（</a:t>
            </a:r>
            <a:r>
              <a:rPr lang="en-US" altLang="zh-CN" sz="2800" dirty="0">
                <a:solidFill>
                  <a:srgbClr val="FFFF00"/>
                </a:solidFill>
                <a:ea typeface="黑体" pitchFamily="2" charset="-122"/>
                <a:cs typeface="Arial" charset="0"/>
              </a:rPr>
              <a:t>ability</a:t>
            </a:r>
            <a:r>
              <a:rPr lang="zh-CN" altLang="en-US" sz="2800" dirty="0">
                <a:solidFill>
                  <a:srgbClr val="FFFF00"/>
                </a:solidFill>
                <a:ea typeface="黑体" pitchFamily="2" charset="-122"/>
                <a:cs typeface="Arial" charset="0"/>
              </a:rPr>
              <a:t>）</a:t>
            </a:r>
            <a:r>
              <a:rPr lang="zh-CN" altLang="en-US" sz="2800" b="1" dirty="0">
                <a:solidFill>
                  <a:srgbClr val="66FF33"/>
                </a:solidFill>
                <a:latin typeface="黑体" pitchFamily="2" charset="-122"/>
                <a:ea typeface="黑体" pitchFamily="2" charset="-122"/>
                <a:cs typeface="Arial" charset="0"/>
              </a:rPr>
              <a:t>是形成组织力量的基础</a:t>
            </a:r>
            <a:r>
              <a:rPr lang="zh-CN" altLang="en-US" sz="2800" b="1" dirty="0">
                <a:latin typeface="华文仿宋" pitchFamily="2" charset="-122"/>
                <a:ea typeface="华文仿宋" pitchFamily="2" charset="-122"/>
                <a:cs typeface="Arial" charset="0"/>
              </a:rPr>
              <a:t> </a:t>
            </a:r>
          </a:p>
          <a:p>
            <a:pPr marL="342900" indent="-342900" algn="l">
              <a:lnSpc>
                <a:spcPct val="125000"/>
              </a:lnSpc>
              <a:spcBef>
                <a:spcPct val="20000"/>
              </a:spcBef>
              <a:tabLst>
                <a:tab pos="809625" algn="l"/>
              </a:tabLst>
            </a:pPr>
            <a:r>
              <a:rPr lang="zh-CN" altLang="en-US" sz="2800" b="1" dirty="0">
                <a:latin typeface="华文仿宋" pitchFamily="2" charset="-122"/>
                <a:ea typeface="华文仿宋" pitchFamily="2" charset="-122"/>
                <a:cs typeface="Arial" charset="0"/>
              </a:rPr>
              <a:t>        终身学习能力、创新能力、沟通能力、领导能力</a:t>
            </a:r>
          </a:p>
          <a:p>
            <a:pPr marL="342900" indent="-342900" algn="l">
              <a:lnSpc>
                <a:spcPct val="125000"/>
              </a:lnSpc>
              <a:spcBef>
                <a:spcPct val="20000"/>
              </a:spcBef>
              <a:tabLst>
                <a:tab pos="809625" algn="l"/>
              </a:tabLst>
            </a:pPr>
            <a:r>
              <a:rPr lang="zh-CN" altLang="en-US" sz="2800" b="1" dirty="0">
                <a:latin typeface="华文仿宋" pitchFamily="2" charset="-122"/>
                <a:ea typeface="华文仿宋" pitchFamily="2" charset="-122"/>
                <a:cs typeface="Arial" charset="0"/>
              </a:rPr>
              <a:t>　　逻辑思维能力、 想象能力</a:t>
            </a: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tabLst>
                <a:tab pos="809625" algn="l"/>
              </a:tabLst>
            </a:pPr>
            <a:r>
              <a:rPr lang="zh-CN" altLang="en-US" sz="2400" b="1" dirty="0">
                <a:latin typeface="华文仿宋" pitchFamily="2" charset="-122"/>
                <a:ea typeface="华文仿宋" pitchFamily="2" charset="-122"/>
                <a:cs typeface="Arial" charset="0"/>
              </a:rPr>
              <a:t>　　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10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102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0274" grpId="0"/>
      <p:bldP spid="310275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1298" name="Rectangle 2"/>
          <p:cNvSpPr>
            <a:spLocks noChangeArrowheads="1"/>
          </p:cNvSpPr>
          <p:nvPr/>
        </p:nvSpPr>
        <p:spPr bwMode="auto">
          <a:xfrm>
            <a:off x="117475" y="64135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zh-CN" altLang="en-US" sz="3600" b="1">
                <a:solidFill>
                  <a:srgbClr val="66FF33"/>
                </a:solidFill>
                <a:latin typeface="楷体_GB2312" pitchFamily="49" charset="-122"/>
                <a:ea typeface="楷体_GB2312" pitchFamily="49" charset="-122"/>
              </a:rPr>
              <a:t>大学办学理念</a:t>
            </a:r>
            <a:r>
              <a:rPr lang="en-US" altLang="zh-CN" sz="3600" b="1">
                <a:solidFill>
                  <a:srgbClr val="66FF33"/>
                </a:solidFill>
                <a:latin typeface="华文隶书" pitchFamily="2" charset="-122"/>
                <a:ea typeface="华文隶书" pitchFamily="2" charset="-122"/>
              </a:rPr>
              <a:t>-</a:t>
            </a:r>
            <a:r>
              <a:rPr lang="zh-CN" altLang="en-US" sz="2800">
                <a:ea typeface="黑体" pitchFamily="2" charset="-122"/>
              </a:rPr>
              <a:t>知识、能力和素质俱佳</a:t>
            </a:r>
          </a:p>
        </p:txBody>
      </p:sp>
      <p:sp>
        <p:nvSpPr>
          <p:cNvPr id="311299" name="Rectangle 3"/>
          <p:cNvSpPr>
            <a:spLocks noChangeArrowheads="1"/>
          </p:cNvSpPr>
          <p:nvPr/>
        </p:nvSpPr>
        <p:spPr bwMode="auto">
          <a:xfrm>
            <a:off x="855663" y="2028825"/>
            <a:ext cx="8066087" cy="273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l">
              <a:spcBef>
                <a:spcPct val="20000"/>
              </a:spcBef>
              <a:buFont typeface="Arial" pitchFamily="34" charset="0"/>
              <a:buChar char="•"/>
              <a:tabLst>
                <a:tab pos="809625" algn="l"/>
              </a:tabLst>
            </a:pPr>
            <a:r>
              <a:rPr lang="en-US" altLang="zh-CN" sz="2800" dirty="0">
                <a:solidFill>
                  <a:srgbClr val="FFFF00"/>
                </a:solidFill>
                <a:ea typeface="黑体" pitchFamily="2" charset="-122"/>
                <a:cs typeface="Arial" charset="0"/>
              </a:rPr>
              <a:t>Q </a:t>
            </a:r>
            <a:r>
              <a:rPr lang="zh-CN" altLang="en-US" sz="2800" dirty="0">
                <a:solidFill>
                  <a:srgbClr val="FFFF00"/>
                </a:solidFill>
                <a:ea typeface="黑体" pitchFamily="2" charset="-122"/>
                <a:cs typeface="Arial" charset="0"/>
              </a:rPr>
              <a:t>素质（</a:t>
            </a:r>
            <a:r>
              <a:rPr lang="en-US" altLang="zh-CN" sz="2800" dirty="0">
                <a:solidFill>
                  <a:srgbClr val="FFFF00"/>
                </a:solidFill>
                <a:ea typeface="黑体" pitchFamily="2" charset="-122"/>
                <a:cs typeface="Arial" charset="0"/>
              </a:rPr>
              <a:t>quality</a:t>
            </a:r>
            <a:r>
              <a:rPr lang="zh-CN" altLang="en-US" sz="2800" dirty="0">
                <a:solidFill>
                  <a:srgbClr val="FFFF00"/>
                </a:solidFill>
                <a:ea typeface="黑体" pitchFamily="2" charset="-122"/>
                <a:cs typeface="Arial" charset="0"/>
              </a:rPr>
              <a:t>）</a:t>
            </a:r>
            <a:r>
              <a:rPr lang="zh-CN" altLang="en-US" sz="2800" b="1" dirty="0">
                <a:solidFill>
                  <a:srgbClr val="66FF33"/>
                </a:solidFill>
                <a:latin typeface="黑体" pitchFamily="2" charset="-122"/>
                <a:ea typeface="黑体" pitchFamily="2" charset="-122"/>
                <a:cs typeface="Arial" charset="0"/>
              </a:rPr>
              <a:t>是产生人格魅力的基础</a:t>
            </a:r>
          </a:p>
          <a:p>
            <a:pPr marL="342900" indent="-342900" algn="l">
              <a:spcBef>
                <a:spcPct val="20000"/>
              </a:spcBef>
              <a:tabLst>
                <a:tab pos="809625" algn="l"/>
              </a:tabLst>
            </a:pPr>
            <a:r>
              <a:rPr lang="zh-CN" altLang="en-US" sz="2800" b="1" dirty="0">
                <a:latin typeface="华文仿宋" pitchFamily="2" charset="-122"/>
                <a:ea typeface="华文仿宋" pitchFamily="2" charset="-122"/>
                <a:cs typeface="Arial" charset="0"/>
              </a:rPr>
              <a:t>         价值观、人格品质、生活态度、审美素养</a:t>
            </a:r>
          </a:p>
          <a:p>
            <a:pPr marL="342900" indent="-342900" algn="l">
              <a:spcBef>
                <a:spcPct val="20000"/>
              </a:spcBef>
              <a:tabLst>
                <a:tab pos="809625" algn="l"/>
              </a:tabLst>
            </a:pPr>
            <a:r>
              <a:rPr lang="zh-CN" altLang="en-US" sz="2800" b="1" dirty="0">
                <a:latin typeface="华文仿宋" pitchFamily="2" charset="-122"/>
                <a:ea typeface="华文仿宋" pitchFamily="2" charset="-122"/>
                <a:cs typeface="Arial" charset="0"/>
              </a:rPr>
              <a:t>          </a:t>
            </a:r>
            <a:r>
              <a:rPr lang="zh-CN" altLang="en-US" sz="2800" b="1" dirty="0">
                <a:solidFill>
                  <a:srgbClr val="66FF33"/>
                </a:solidFill>
                <a:latin typeface="华文仿宋" pitchFamily="2" charset="-122"/>
                <a:ea typeface="华文仿宋" pitchFamily="2" charset="-122"/>
                <a:cs typeface="Arial" charset="0"/>
              </a:rPr>
              <a:t>热爱生活</a:t>
            </a:r>
          </a:p>
          <a:p>
            <a:pPr marL="342900" indent="-342900" algn="l">
              <a:spcBef>
                <a:spcPct val="20000"/>
              </a:spcBef>
              <a:tabLst>
                <a:tab pos="809625" algn="l"/>
              </a:tabLst>
            </a:pPr>
            <a:r>
              <a:rPr lang="zh-CN" altLang="en-US" sz="2800" b="1" dirty="0">
                <a:latin typeface="华文仿宋" pitchFamily="2" charset="-122"/>
                <a:ea typeface="华文仿宋" pitchFamily="2" charset="-122"/>
                <a:cs typeface="Arial" charset="0"/>
              </a:rPr>
              <a:t>          </a:t>
            </a:r>
            <a:r>
              <a:rPr lang="zh-CN" altLang="en-US" sz="2800" b="1" dirty="0">
                <a:solidFill>
                  <a:srgbClr val="66FF33"/>
                </a:solidFill>
                <a:latin typeface="华文仿宋" pitchFamily="2" charset="-122"/>
                <a:ea typeface="华文仿宋" pitchFamily="2" charset="-122"/>
                <a:cs typeface="Arial" charset="0"/>
              </a:rPr>
              <a:t>感恩的心</a:t>
            </a:r>
          </a:p>
          <a:p>
            <a:pPr marL="342900" indent="-342900" algn="l">
              <a:spcBef>
                <a:spcPct val="20000"/>
              </a:spcBef>
              <a:tabLst>
                <a:tab pos="809625" algn="l"/>
              </a:tabLst>
            </a:pPr>
            <a:r>
              <a:rPr lang="zh-CN" altLang="en-US" sz="2800" b="1" dirty="0">
                <a:solidFill>
                  <a:srgbClr val="66FF33"/>
                </a:solidFill>
                <a:latin typeface="华文仿宋" pitchFamily="2" charset="-122"/>
                <a:ea typeface="华文仿宋" pitchFamily="2" charset="-122"/>
                <a:cs typeface="Arial" charset="0"/>
              </a:rPr>
              <a:t>          自信不自傲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11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112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1298" grpId="0"/>
      <p:bldP spid="311299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ext Box 2"/>
          <p:cNvSpPr txBox="1">
            <a:spLocks noChangeArrowheads="1"/>
          </p:cNvSpPr>
          <p:nvPr/>
        </p:nvSpPr>
        <p:spPr bwMode="auto">
          <a:xfrm>
            <a:off x="539750" y="1989138"/>
            <a:ext cx="79248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lnSpc>
                <a:spcPct val="50000"/>
              </a:lnSpc>
              <a:spcBef>
                <a:spcPct val="50000"/>
              </a:spcBef>
            </a:pPr>
            <a:r>
              <a:rPr kumimoji="1" lang="zh-CN" altLang="en-US" sz="3200" b="1">
                <a:latin typeface="隶书" pitchFamily="49" charset="-122"/>
                <a:ea typeface="隶书" pitchFamily="49" charset="-122"/>
              </a:rPr>
              <a:t>　</a:t>
            </a:r>
            <a:endParaRPr kumimoji="1" lang="zh-CN" altLang="en-US" sz="2000" b="1">
              <a:latin typeface="Times New Roman" pitchFamily="18" charset="0"/>
              <a:ea typeface="宋体" pitchFamily="2" charset="-122"/>
            </a:endParaRPr>
          </a:p>
        </p:txBody>
      </p:sp>
      <p:sp>
        <p:nvSpPr>
          <p:cNvPr id="20483" name="Text Box 3"/>
          <p:cNvSpPr txBox="1">
            <a:spLocks noChangeArrowheads="1"/>
          </p:cNvSpPr>
          <p:nvPr/>
        </p:nvSpPr>
        <p:spPr bwMode="auto">
          <a:xfrm>
            <a:off x="539750" y="333375"/>
            <a:ext cx="7489825" cy="6413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3600" b="1">
                <a:solidFill>
                  <a:srgbClr val="FFFF00"/>
                </a:solidFill>
                <a:ea typeface="华文楷体" pitchFamily="2" charset="-122"/>
              </a:rPr>
              <a:t>大学生的一些常见问题</a:t>
            </a:r>
          </a:p>
        </p:txBody>
      </p:sp>
      <p:sp>
        <p:nvSpPr>
          <p:cNvPr id="20486" name="AutoShape 6">
            <a:hlinkClick r:id="rId2" action="ppaction://hlinkfile" highlightClick="1"/>
          </p:cNvPr>
          <p:cNvSpPr>
            <a:spLocks noChangeArrowheads="1"/>
          </p:cNvSpPr>
          <p:nvPr/>
        </p:nvSpPr>
        <p:spPr bwMode="auto">
          <a:xfrm>
            <a:off x="1547813" y="1998001"/>
            <a:ext cx="3381377" cy="512755"/>
          </a:xfrm>
          <a:prstGeom prst="actionButtonBlank">
            <a:avLst/>
          </a:prstGeom>
          <a:solidFill>
            <a:schemeClr val="tx1">
              <a:lumMod val="8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60420" name="Text Box 4"/>
          <p:cNvSpPr txBox="1">
            <a:spLocks noChangeArrowheads="1"/>
          </p:cNvSpPr>
          <p:nvPr/>
        </p:nvSpPr>
        <p:spPr bwMode="auto">
          <a:xfrm>
            <a:off x="1187450" y="1341438"/>
            <a:ext cx="7488238" cy="3754874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2800" b="1" dirty="0"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sz="2800" b="1" dirty="0">
                <a:latin typeface="华文楷体" pitchFamily="2" charset="-122"/>
                <a:ea typeface="华文楷体" pitchFamily="2" charset="-122"/>
              </a:rPr>
              <a:t>、学习没有目标、没兴趣、没动力</a:t>
            </a:r>
          </a:p>
          <a:p>
            <a:pPr algn="l">
              <a:spcBef>
                <a:spcPct val="50000"/>
              </a:spcBef>
            </a:pPr>
            <a:r>
              <a:rPr lang="en-US" altLang="zh-CN" sz="28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en-US" sz="28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、所学的东西没有用</a:t>
            </a:r>
          </a:p>
          <a:p>
            <a:pPr algn="l">
              <a:spcBef>
                <a:spcPct val="50000"/>
              </a:spcBef>
            </a:pPr>
            <a:r>
              <a:rPr lang="en-US" altLang="zh-CN" sz="2800" b="1" dirty="0">
                <a:latin typeface="华文楷体" pitchFamily="2" charset="-122"/>
                <a:ea typeface="华文楷体" pitchFamily="2" charset="-122"/>
              </a:rPr>
              <a:t>3</a:t>
            </a:r>
            <a:r>
              <a:rPr lang="zh-CN" altLang="en-US" sz="2800" b="1" dirty="0">
                <a:latin typeface="华文楷体" pitchFamily="2" charset="-122"/>
                <a:ea typeface="华文楷体" pitchFamily="2" charset="-122"/>
              </a:rPr>
              <a:t>、心理问题：</a:t>
            </a:r>
          </a:p>
          <a:p>
            <a:pPr algn="l">
              <a:spcBef>
                <a:spcPct val="50000"/>
              </a:spcBef>
            </a:pPr>
            <a:r>
              <a:rPr lang="zh-CN" altLang="en-US" sz="2800" b="1" dirty="0">
                <a:latin typeface="华文楷体" pitchFamily="2" charset="-122"/>
                <a:ea typeface="华文楷体" pitchFamily="2" charset="-122"/>
              </a:rPr>
              <a:t>　　性格内向、不善交流、自尊又自卑</a:t>
            </a:r>
          </a:p>
          <a:p>
            <a:pPr algn="l">
              <a:spcBef>
                <a:spcPct val="50000"/>
              </a:spcBef>
            </a:pPr>
            <a:r>
              <a:rPr lang="zh-CN" altLang="en-US" sz="2800" b="1" dirty="0">
                <a:latin typeface="华文楷体" pitchFamily="2" charset="-122"/>
                <a:ea typeface="华文楷体" pitchFamily="2" charset="-122"/>
              </a:rPr>
              <a:t>　　智商高情商低、不能以平和心态面对现实</a:t>
            </a:r>
          </a:p>
          <a:p>
            <a:pPr algn="l">
              <a:spcBef>
                <a:spcPct val="50000"/>
              </a:spcBef>
            </a:pPr>
            <a:r>
              <a:rPr lang="en-US" altLang="zh-CN" sz="2800" b="1" dirty="0">
                <a:latin typeface="华文楷体" pitchFamily="2" charset="-122"/>
                <a:ea typeface="华文楷体" pitchFamily="2" charset="-122"/>
              </a:rPr>
              <a:t>4</a:t>
            </a:r>
            <a:r>
              <a:rPr lang="zh-CN" altLang="en-US" sz="2800" b="1" dirty="0">
                <a:latin typeface="华文楷体" pitchFamily="2" charset="-122"/>
                <a:ea typeface="华文楷体" pitchFamily="2" charset="-122"/>
              </a:rPr>
              <a:t>、表现方式：</a:t>
            </a:r>
            <a:r>
              <a:rPr lang="zh-CN" altLang="en-US" sz="2800" b="1" dirty="0">
                <a:solidFill>
                  <a:srgbClr val="FFFF00"/>
                </a:solidFill>
                <a:latin typeface="华文楷体" pitchFamily="2" charset="-122"/>
                <a:ea typeface="华文楷体" pitchFamily="2" charset="-122"/>
              </a:rPr>
              <a:t>网络、游戏、宅男宅</a:t>
            </a:r>
            <a:r>
              <a:rPr lang="zh-CN" altLang="en-US" sz="2800" b="1" dirty="0" smtClean="0">
                <a:solidFill>
                  <a:srgbClr val="FFFF00"/>
                </a:solidFill>
                <a:latin typeface="华文楷体" pitchFamily="2" charset="-122"/>
                <a:ea typeface="华文楷体" pitchFamily="2" charset="-122"/>
              </a:rPr>
              <a:t>女</a:t>
            </a:r>
            <a:endParaRPr lang="zh-CN" altLang="en-US" sz="2800" b="1" dirty="0">
              <a:solidFill>
                <a:srgbClr val="FFFF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7" name="TextBox 6">
            <a:hlinkClick r:id="rId2" action="ppaction://hlinkfile"/>
          </p:cNvPr>
          <p:cNvSpPr txBox="1"/>
          <p:nvPr/>
        </p:nvSpPr>
        <p:spPr>
          <a:xfrm>
            <a:off x="1428728" y="2143116"/>
            <a:ext cx="42148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  <p:sp>
        <p:nvSpPr>
          <p:cNvPr id="8" name="TextBox 7">
            <a:hlinkClick r:id="rId3" action="ppaction://hlinkfile"/>
          </p:cNvPr>
          <p:cNvSpPr txBox="1"/>
          <p:nvPr/>
        </p:nvSpPr>
        <p:spPr>
          <a:xfrm>
            <a:off x="1643042" y="5286388"/>
            <a:ext cx="50006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FF00"/>
                </a:solidFill>
                <a:latin typeface="华文行楷" pitchFamily="2" charset="-122"/>
                <a:ea typeface="华文行楷" pitchFamily="2" charset="-122"/>
              </a:rPr>
              <a:t>退学学生的一封信</a:t>
            </a:r>
            <a:endParaRPr lang="zh-CN" altLang="en-US" sz="3200" dirty="0">
              <a:latin typeface="华文行楷" pitchFamily="2" charset="-122"/>
              <a:ea typeface="华文行楷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04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04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04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604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6042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6042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extBox 3"/>
          <p:cNvSpPr txBox="1">
            <a:spLocks noChangeArrowheads="1"/>
          </p:cNvSpPr>
          <p:nvPr/>
        </p:nvSpPr>
        <p:spPr bwMode="auto">
          <a:xfrm>
            <a:off x="65088" y="100013"/>
            <a:ext cx="9144000" cy="155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lnSpc>
                <a:spcPct val="120000"/>
              </a:lnSpc>
            </a:pPr>
            <a:r>
              <a:rPr kumimoji="1" lang="zh-CN" altLang="en-US" sz="4000" b="1">
                <a:solidFill>
                  <a:srgbClr val="66FF33"/>
                </a:solidFill>
                <a:latin typeface="华文隶书" pitchFamily="2" charset="-122"/>
                <a:ea typeface="华文隶书" pitchFamily="2" charset="-122"/>
              </a:rPr>
              <a:t>基因</a:t>
            </a:r>
            <a:r>
              <a:rPr kumimoji="1" lang="en-US" altLang="zh-CN" sz="3200" b="1">
                <a:latin typeface="华文隶书" pitchFamily="2" charset="-122"/>
                <a:ea typeface="华文隶书" pitchFamily="2" charset="-122"/>
              </a:rPr>
              <a:t>(Gene)</a:t>
            </a:r>
            <a:r>
              <a:rPr kumimoji="1" lang="en-US" altLang="zh-CN" sz="3200" b="1">
                <a:solidFill>
                  <a:srgbClr val="66FF33"/>
                </a:solidFill>
                <a:latin typeface="华文隶书" pitchFamily="2" charset="-122"/>
                <a:ea typeface="华文隶书" pitchFamily="2" charset="-122"/>
              </a:rPr>
              <a:t>        </a:t>
            </a:r>
            <a:r>
              <a:rPr kumimoji="1" lang="zh-CN" altLang="en-US" sz="4000" b="1">
                <a:solidFill>
                  <a:srgbClr val="66FF33"/>
                </a:solidFill>
                <a:latin typeface="华文隶书" pitchFamily="2" charset="-122"/>
                <a:ea typeface="华文隶书" pitchFamily="2" charset="-122"/>
              </a:rPr>
              <a:t>基因组</a:t>
            </a:r>
            <a:r>
              <a:rPr kumimoji="1" lang="en-US" altLang="zh-CN" sz="3200" b="1">
                <a:latin typeface="华文隶书" pitchFamily="2" charset="-122"/>
                <a:ea typeface="华文隶书" pitchFamily="2" charset="-122"/>
              </a:rPr>
              <a:t>(Genomic)</a:t>
            </a:r>
            <a:r>
              <a:rPr kumimoji="1" lang="en-US" altLang="zh-CN" sz="3200" b="1">
                <a:solidFill>
                  <a:srgbClr val="66FF33"/>
                </a:solidFill>
                <a:latin typeface="华文隶书" pitchFamily="2" charset="-122"/>
                <a:ea typeface="华文隶书" pitchFamily="2" charset="-122"/>
              </a:rPr>
              <a:t>   </a:t>
            </a:r>
          </a:p>
          <a:p>
            <a:pPr algn="l">
              <a:lnSpc>
                <a:spcPct val="120000"/>
              </a:lnSpc>
            </a:pPr>
            <a:r>
              <a:rPr kumimoji="1" lang="en-US" altLang="zh-CN" sz="4000" b="1">
                <a:solidFill>
                  <a:srgbClr val="66FF33"/>
                </a:solidFill>
                <a:latin typeface="华文隶书" pitchFamily="2" charset="-122"/>
                <a:ea typeface="华文隶书" pitchFamily="2" charset="-122"/>
              </a:rPr>
              <a:t>                        </a:t>
            </a:r>
            <a:r>
              <a:rPr kumimoji="1" lang="zh-CN" altLang="en-US" sz="4000" b="1">
                <a:solidFill>
                  <a:srgbClr val="66FF33"/>
                </a:solidFill>
                <a:latin typeface="华文隶书" pitchFamily="2" charset="-122"/>
                <a:ea typeface="华文隶书" pitchFamily="2" charset="-122"/>
              </a:rPr>
              <a:t>合成生物学</a:t>
            </a:r>
            <a:r>
              <a:rPr kumimoji="1" lang="en-US" altLang="zh-CN" sz="3200" b="1">
                <a:latin typeface="华文隶书" pitchFamily="2" charset="-122"/>
                <a:ea typeface="华文隶书" pitchFamily="2" charset="-122"/>
              </a:rPr>
              <a:t>(S</a:t>
            </a:r>
            <a:r>
              <a:rPr kumimoji="1" lang="en-US" altLang="zh-CN" sz="3200" b="1">
                <a:latin typeface="华文隶书" pitchFamily="2" charset="-122"/>
                <a:ea typeface="华文隶书" pitchFamily="2" charset="-122"/>
                <a:cs typeface="Arial" charset="0"/>
              </a:rPr>
              <a:t>yntheticbiology)</a:t>
            </a:r>
            <a:r>
              <a:rPr kumimoji="1" lang="en-US" altLang="zh-CN" sz="3200" b="1">
                <a:solidFill>
                  <a:srgbClr val="66FF33"/>
                </a:solidFill>
                <a:latin typeface="华文隶书" pitchFamily="2" charset="-122"/>
                <a:ea typeface="华文隶书" pitchFamily="2" charset="-122"/>
              </a:rPr>
              <a:t> </a:t>
            </a:r>
          </a:p>
        </p:txBody>
      </p:sp>
      <p:sp>
        <p:nvSpPr>
          <p:cNvPr id="7171" name="Line 3"/>
          <p:cNvSpPr>
            <a:spLocks noChangeShapeType="1"/>
          </p:cNvSpPr>
          <p:nvPr/>
        </p:nvSpPr>
        <p:spPr bwMode="auto">
          <a:xfrm>
            <a:off x="2262188" y="571500"/>
            <a:ext cx="647700" cy="0"/>
          </a:xfrm>
          <a:prstGeom prst="line">
            <a:avLst/>
          </a:prstGeom>
          <a:noFill/>
          <a:ln w="76200">
            <a:solidFill>
              <a:srgbClr val="FF3300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172" name="Line 4"/>
          <p:cNvSpPr>
            <a:spLocks noChangeShapeType="1"/>
          </p:cNvSpPr>
          <p:nvPr/>
        </p:nvSpPr>
        <p:spPr bwMode="auto">
          <a:xfrm>
            <a:off x="1344613" y="1281113"/>
            <a:ext cx="1657350" cy="0"/>
          </a:xfrm>
          <a:prstGeom prst="line">
            <a:avLst/>
          </a:prstGeom>
          <a:noFill/>
          <a:ln w="76200">
            <a:solidFill>
              <a:srgbClr val="FF3300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" name="Text Box 1029"/>
          <p:cNvSpPr txBox="1">
            <a:spLocks noChangeArrowheads="1"/>
          </p:cNvSpPr>
          <p:nvPr/>
        </p:nvSpPr>
        <p:spPr bwMode="auto">
          <a:xfrm>
            <a:off x="539750" y="1687513"/>
            <a:ext cx="8286750" cy="3867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lnSpc>
                <a:spcPct val="200000"/>
              </a:lnSpc>
            </a:pPr>
            <a:r>
              <a:rPr kumimoji="1" lang="en-US" altLang="zh-CN" sz="2400" b="1" dirty="0">
                <a:solidFill>
                  <a:srgbClr val="FFFFFF"/>
                </a:solidFill>
                <a:latin typeface="Times New Roman" pitchFamily="18" charset="0"/>
                <a:ea typeface="宋体" pitchFamily="2" charset="-122"/>
              </a:rPr>
              <a:t>1</a:t>
            </a:r>
            <a:r>
              <a:rPr kumimoji="1" lang="zh-CN" altLang="en-US" sz="2400" b="1" dirty="0">
                <a:solidFill>
                  <a:srgbClr val="FFFFFF"/>
                </a:solidFill>
                <a:latin typeface="Times New Roman" pitchFamily="18" charset="0"/>
                <a:ea typeface="宋体" pitchFamily="2" charset="-122"/>
              </a:rPr>
              <a:t>、遗传因子</a:t>
            </a:r>
            <a:r>
              <a:rPr kumimoji="1" lang="en-US" altLang="zh-CN" sz="2400" b="1" dirty="0">
                <a:solidFill>
                  <a:srgbClr val="FFFF00"/>
                </a:solidFill>
                <a:latin typeface="Times New Roman" pitchFamily="18" charset="0"/>
                <a:ea typeface="宋体" pitchFamily="2" charset="-122"/>
              </a:rPr>
              <a:t>…… 140</a:t>
            </a:r>
            <a:r>
              <a:rPr kumimoji="1" lang="zh-CN" altLang="en-US" sz="2400" b="1" dirty="0">
                <a:solidFill>
                  <a:srgbClr val="FFFF00"/>
                </a:solidFill>
                <a:latin typeface="Times New Roman" pitchFamily="18" charset="0"/>
                <a:ea typeface="宋体" pitchFamily="2" charset="-122"/>
              </a:rPr>
              <a:t>多年前，</a:t>
            </a:r>
            <a:r>
              <a:rPr kumimoji="1" lang="en-US" altLang="zh-CN" sz="2400" b="1" dirty="0">
                <a:solidFill>
                  <a:srgbClr val="FFFF00"/>
                </a:solidFill>
                <a:latin typeface="Times New Roman" pitchFamily="18" charset="0"/>
                <a:ea typeface="宋体" pitchFamily="2" charset="-122"/>
              </a:rPr>
              <a:t>Mendel</a:t>
            </a:r>
            <a:r>
              <a:rPr kumimoji="1" lang="zh-CN" altLang="en-US" sz="2400" b="1" dirty="0">
                <a:solidFill>
                  <a:srgbClr val="FFFF00"/>
                </a:solidFill>
                <a:latin typeface="Times New Roman" pitchFamily="18" charset="0"/>
                <a:ea typeface="宋体" pitchFamily="2" charset="-122"/>
              </a:rPr>
              <a:t>的豌豆杂交试验；</a:t>
            </a:r>
          </a:p>
          <a:p>
            <a:pPr algn="l">
              <a:lnSpc>
                <a:spcPct val="200000"/>
              </a:lnSpc>
            </a:pPr>
            <a:r>
              <a:rPr kumimoji="1" lang="en-US" altLang="zh-CN" sz="2400" b="1" dirty="0">
                <a:solidFill>
                  <a:srgbClr val="FFFFFF"/>
                </a:solidFill>
                <a:latin typeface="Times New Roman" pitchFamily="18" charset="0"/>
                <a:ea typeface="宋体" pitchFamily="2" charset="-122"/>
              </a:rPr>
              <a:t>2</a:t>
            </a:r>
            <a:r>
              <a:rPr kumimoji="1" lang="zh-CN" altLang="en-US" sz="2400" b="1" dirty="0">
                <a:solidFill>
                  <a:srgbClr val="FFFFFF"/>
                </a:solidFill>
                <a:latin typeface="Times New Roman" pitchFamily="18" charset="0"/>
                <a:ea typeface="宋体" pitchFamily="2" charset="-122"/>
              </a:rPr>
              <a:t>、基因学</a:t>
            </a:r>
            <a:r>
              <a:rPr kumimoji="1" lang="en-US" altLang="zh-CN" sz="2400" b="1" dirty="0">
                <a:solidFill>
                  <a:srgbClr val="FFFF00"/>
                </a:solidFill>
                <a:latin typeface="Times New Roman" pitchFamily="18" charset="0"/>
                <a:ea typeface="宋体" pitchFamily="2" charset="-122"/>
              </a:rPr>
              <a:t>……</a:t>
            </a:r>
            <a:r>
              <a:rPr kumimoji="1" lang="zh-CN" altLang="en-US" sz="2400" b="1" dirty="0">
                <a:solidFill>
                  <a:srgbClr val="FFFF00"/>
                </a:solidFill>
                <a:latin typeface="Times New Roman" pitchFamily="18" charset="0"/>
                <a:ea typeface="宋体" pitchFamily="2" charset="-122"/>
              </a:rPr>
              <a:t>本世纪初，</a:t>
            </a:r>
            <a:r>
              <a:rPr kumimoji="1" lang="en-US" altLang="zh-CN" sz="2400" b="1" dirty="0" err="1">
                <a:solidFill>
                  <a:srgbClr val="FFFF00"/>
                </a:solidFill>
                <a:latin typeface="Times New Roman" pitchFamily="18" charset="0"/>
                <a:ea typeface="宋体" pitchFamily="2" charset="-122"/>
              </a:rPr>
              <a:t>Morgen</a:t>
            </a:r>
            <a:r>
              <a:rPr kumimoji="1" lang="zh-CN" altLang="en-US" sz="2400" b="1" dirty="0">
                <a:solidFill>
                  <a:srgbClr val="FFFF00"/>
                </a:solidFill>
                <a:latin typeface="Times New Roman" pitchFamily="18" charset="0"/>
                <a:ea typeface="宋体" pitchFamily="2" charset="-122"/>
              </a:rPr>
              <a:t>果蝇杂交实验；</a:t>
            </a:r>
          </a:p>
          <a:p>
            <a:pPr algn="l">
              <a:lnSpc>
                <a:spcPct val="200000"/>
              </a:lnSpc>
            </a:pPr>
            <a:r>
              <a:rPr kumimoji="1" lang="en-US" altLang="zh-CN" sz="2400" b="1" dirty="0">
                <a:solidFill>
                  <a:srgbClr val="FFFFFF"/>
                </a:solidFill>
                <a:latin typeface="Times New Roman" pitchFamily="18" charset="0"/>
                <a:ea typeface="宋体" pitchFamily="2" charset="-122"/>
              </a:rPr>
              <a:t>3</a:t>
            </a:r>
            <a:r>
              <a:rPr kumimoji="1" lang="zh-CN" altLang="en-US" sz="2400" b="1" dirty="0">
                <a:solidFill>
                  <a:srgbClr val="FFFFFF"/>
                </a:solidFill>
                <a:latin typeface="Times New Roman" pitchFamily="18" charset="0"/>
                <a:ea typeface="宋体" pitchFamily="2" charset="-122"/>
              </a:rPr>
              <a:t>、基因的物质基础</a:t>
            </a:r>
            <a:r>
              <a:rPr kumimoji="1" lang="en-US" altLang="zh-CN" sz="2400" b="1" dirty="0">
                <a:solidFill>
                  <a:srgbClr val="FFFF00"/>
                </a:solidFill>
                <a:latin typeface="Times New Roman" pitchFamily="18" charset="0"/>
                <a:ea typeface="宋体" pitchFamily="2" charset="-122"/>
              </a:rPr>
              <a:t>…1944</a:t>
            </a:r>
            <a:r>
              <a:rPr kumimoji="1" lang="zh-CN" altLang="en-US" sz="2400" b="1" dirty="0">
                <a:solidFill>
                  <a:srgbClr val="FFFF00"/>
                </a:solidFill>
                <a:latin typeface="Times New Roman" pitchFamily="18" charset="0"/>
                <a:ea typeface="宋体" pitchFamily="2" charset="-122"/>
              </a:rPr>
              <a:t>年，</a:t>
            </a:r>
            <a:r>
              <a:rPr kumimoji="1" lang="en-US" altLang="zh-CN" sz="2400" b="1" dirty="0">
                <a:solidFill>
                  <a:srgbClr val="FFFF00"/>
                </a:solidFill>
                <a:latin typeface="Times New Roman" pitchFamily="18" charset="0"/>
                <a:ea typeface="宋体" pitchFamily="2" charset="-122"/>
              </a:rPr>
              <a:t>Avery</a:t>
            </a:r>
            <a:r>
              <a:rPr kumimoji="1" lang="zh-CN" altLang="en-US" sz="2400" b="1" dirty="0">
                <a:solidFill>
                  <a:srgbClr val="FFFF00"/>
                </a:solidFill>
                <a:latin typeface="Times New Roman" pitchFamily="18" charset="0"/>
                <a:ea typeface="宋体" pitchFamily="2" charset="-122"/>
              </a:rPr>
              <a:t>肺炎双球菌转化实验；</a:t>
            </a:r>
          </a:p>
          <a:p>
            <a:pPr algn="l">
              <a:lnSpc>
                <a:spcPct val="200000"/>
              </a:lnSpc>
            </a:pPr>
            <a:r>
              <a:rPr kumimoji="1" lang="en-US" altLang="zh-CN" sz="2400" b="1" dirty="0">
                <a:latin typeface="Times New Roman" pitchFamily="18" charset="0"/>
                <a:ea typeface="宋体" pitchFamily="2" charset="-122"/>
              </a:rPr>
              <a:t>4</a:t>
            </a:r>
            <a:r>
              <a:rPr kumimoji="1" lang="zh-CN" altLang="en-US" sz="2400" b="1" dirty="0">
                <a:latin typeface="Times New Roman" pitchFamily="18" charset="0"/>
                <a:ea typeface="宋体" pitchFamily="2" charset="-122"/>
              </a:rPr>
              <a:t>、</a:t>
            </a:r>
            <a:r>
              <a:rPr kumimoji="1" lang="en-US" altLang="zh-CN" sz="2400" b="1" dirty="0">
                <a:latin typeface="Times New Roman" pitchFamily="18" charset="0"/>
                <a:ea typeface="宋体" pitchFamily="2" charset="-122"/>
              </a:rPr>
              <a:t>DNA</a:t>
            </a:r>
            <a:r>
              <a:rPr kumimoji="1" lang="zh-CN" altLang="en-US" sz="2400" b="1" dirty="0">
                <a:latin typeface="Times New Roman" pitchFamily="18" charset="0"/>
                <a:ea typeface="宋体" pitchFamily="2" charset="-122"/>
              </a:rPr>
              <a:t>双螺旋结构</a:t>
            </a:r>
            <a:r>
              <a:rPr kumimoji="1" lang="en-US" altLang="zh-CN" sz="2400" b="1" dirty="0">
                <a:solidFill>
                  <a:srgbClr val="FFFF00"/>
                </a:solidFill>
                <a:latin typeface="宋体" pitchFamily="2" charset="-122"/>
              </a:rPr>
              <a:t>…</a:t>
            </a:r>
            <a:r>
              <a:rPr kumimoji="1" lang="en-US" altLang="zh-CN" sz="2400" b="1" dirty="0">
                <a:solidFill>
                  <a:srgbClr val="FFFF00"/>
                </a:solidFill>
              </a:rPr>
              <a:t>1953</a:t>
            </a:r>
            <a:r>
              <a:rPr kumimoji="1" lang="zh-CN" altLang="en-US" sz="2400" b="1" dirty="0">
                <a:solidFill>
                  <a:srgbClr val="FFFF00"/>
                </a:solidFill>
              </a:rPr>
              <a:t>年， </a:t>
            </a:r>
            <a:r>
              <a:rPr lang="en-US" altLang="zh-CN" sz="2400" b="1" dirty="0">
                <a:solidFill>
                  <a:srgbClr val="FFFF00"/>
                </a:solidFill>
              </a:rPr>
              <a:t>Watson &amp; Crick</a:t>
            </a:r>
            <a:r>
              <a:rPr lang="zh-CN" altLang="en-US" sz="2400" b="1" dirty="0">
                <a:solidFill>
                  <a:srgbClr val="FFFF00"/>
                </a:solidFill>
              </a:rPr>
              <a:t>提出</a:t>
            </a:r>
            <a:r>
              <a:rPr lang="zh-CN" altLang="en-US" sz="2400" dirty="0">
                <a:solidFill>
                  <a:srgbClr val="FFFF00"/>
                </a:solidFill>
              </a:rPr>
              <a:t>；</a:t>
            </a:r>
          </a:p>
          <a:p>
            <a:pPr algn="l">
              <a:lnSpc>
                <a:spcPct val="200000"/>
              </a:lnSpc>
            </a:pPr>
            <a:r>
              <a:rPr kumimoji="1" lang="zh-CN" altLang="en-US" sz="2800" b="1" dirty="0">
                <a:solidFill>
                  <a:srgbClr val="FFFF00"/>
                </a:solidFill>
                <a:latin typeface="Times New Roman" pitchFamily="18" charset="0"/>
                <a:ea typeface="宋体" pitchFamily="2" charset="-122"/>
              </a:rPr>
              <a:t>      </a:t>
            </a:r>
            <a:r>
              <a:rPr kumimoji="1" lang="en-US" altLang="zh-CN" sz="2800" b="1" dirty="0">
                <a:latin typeface="Times New Roman" pitchFamily="18" charset="0"/>
                <a:ea typeface="宋体" pitchFamily="2" charset="-122"/>
              </a:rPr>
              <a:t>-------------------</a:t>
            </a:r>
          </a:p>
        </p:txBody>
      </p:sp>
    </p:spTree>
  </p:cSld>
  <p:clrMapOvr>
    <a:masterClrMapping/>
  </p:clrMapOvr>
  <p:transition>
    <p:sndAc>
      <p:stSnd>
        <p:snd r:embed="rId2" name="type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2" name="Text Box 4"/>
          <p:cNvSpPr txBox="1">
            <a:spLocks noChangeArrowheads="1"/>
          </p:cNvSpPr>
          <p:nvPr/>
        </p:nvSpPr>
        <p:spPr bwMode="auto">
          <a:xfrm>
            <a:off x="1643063" y="2112963"/>
            <a:ext cx="5903912" cy="52228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ea typeface="楷体_GB2312" pitchFamily="49" charset="-122"/>
                <a:cs typeface="经典繁角篆" pitchFamily="49" charset="-122"/>
              </a:rPr>
              <a:t>新疆农业大学畜牧兽医专业本科 </a:t>
            </a:r>
          </a:p>
        </p:txBody>
      </p:sp>
      <p:sp>
        <p:nvSpPr>
          <p:cNvPr id="94213" name="Text Box 5"/>
          <p:cNvSpPr txBox="1">
            <a:spLocks noChangeArrowheads="1"/>
          </p:cNvSpPr>
          <p:nvPr/>
        </p:nvSpPr>
        <p:spPr bwMode="auto">
          <a:xfrm>
            <a:off x="1354138" y="3095625"/>
            <a:ext cx="6769100" cy="523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ea typeface="楷体_GB2312" pitchFamily="49" charset="-122"/>
                <a:cs typeface="经典繁角篆" pitchFamily="49" charset="-122"/>
              </a:rPr>
              <a:t>浙江大学生命科学学院微生物研究所 </a:t>
            </a:r>
          </a:p>
        </p:txBody>
      </p:sp>
      <p:sp>
        <p:nvSpPr>
          <p:cNvPr id="94214" name="Text Box 6"/>
          <p:cNvSpPr txBox="1">
            <a:spLocks noChangeArrowheads="1"/>
          </p:cNvSpPr>
          <p:nvPr/>
        </p:nvSpPr>
        <p:spPr bwMode="auto">
          <a:xfrm>
            <a:off x="1806575" y="4076700"/>
            <a:ext cx="5976938" cy="523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ea typeface="楷体_GB2312" pitchFamily="49" charset="-122"/>
                <a:cs typeface="经典繁角篆" pitchFamily="49" charset="-122"/>
              </a:rPr>
              <a:t>美国哈佛大学海洋生物学实验室 </a:t>
            </a:r>
          </a:p>
        </p:txBody>
      </p:sp>
      <p:sp>
        <p:nvSpPr>
          <p:cNvPr id="94215" name="Text Box 7"/>
          <p:cNvSpPr txBox="1">
            <a:spLocks noChangeArrowheads="1"/>
          </p:cNvSpPr>
          <p:nvPr/>
        </p:nvSpPr>
        <p:spPr bwMode="auto">
          <a:xfrm>
            <a:off x="1066800" y="5032375"/>
            <a:ext cx="7632700" cy="49688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lnSpc>
                <a:spcPts val="3363"/>
              </a:lnSpc>
              <a:spcBef>
                <a:spcPct val="50000"/>
              </a:spcBef>
            </a:pPr>
            <a:r>
              <a:rPr lang="zh-CN" altLang="en-US" sz="2800" b="1">
                <a:ea typeface="楷体_GB2312" pitchFamily="49" charset="-122"/>
                <a:cs typeface="经典繁角篆" pitchFamily="49" charset="-122"/>
              </a:rPr>
              <a:t>中国海洋极地研究所海洋生物学研究中心</a:t>
            </a:r>
          </a:p>
        </p:txBody>
      </p:sp>
      <p:sp>
        <p:nvSpPr>
          <p:cNvPr id="94217" name="Line 9"/>
          <p:cNvSpPr>
            <a:spLocks noChangeShapeType="1"/>
          </p:cNvSpPr>
          <p:nvPr/>
        </p:nvSpPr>
        <p:spPr bwMode="auto">
          <a:xfrm>
            <a:off x="3946525" y="2608263"/>
            <a:ext cx="0" cy="574675"/>
          </a:xfrm>
          <a:prstGeom prst="line">
            <a:avLst/>
          </a:prstGeom>
          <a:noFill/>
          <a:ln w="57150">
            <a:solidFill>
              <a:schemeClr val="accent1"/>
            </a:solidFill>
            <a:round/>
            <a:headEnd/>
            <a:tailEnd type="triangle" w="med" len="med"/>
          </a:ln>
          <a:effectLst>
            <a:prstShdw prst="shdw17" dist="17961" dir="2700000">
              <a:schemeClr val="hlink">
                <a:gamma/>
                <a:shade val="60000"/>
                <a:invGamma/>
              </a:schemeClr>
            </a:prstShdw>
          </a:effectLst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94218" name="Line 10"/>
          <p:cNvSpPr>
            <a:spLocks noChangeShapeType="1"/>
          </p:cNvSpPr>
          <p:nvPr/>
        </p:nvSpPr>
        <p:spPr bwMode="auto">
          <a:xfrm>
            <a:off x="3925888" y="3576638"/>
            <a:ext cx="0" cy="574675"/>
          </a:xfrm>
          <a:prstGeom prst="line">
            <a:avLst/>
          </a:prstGeom>
          <a:noFill/>
          <a:ln w="57150">
            <a:solidFill>
              <a:schemeClr val="accent1"/>
            </a:solidFill>
            <a:round/>
            <a:headEnd/>
            <a:tailEnd type="triangle" w="med" len="med"/>
          </a:ln>
          <a:effectLst>
            <a:prstShdw prst="shdw17" dist="17961" dir="2700000">
              <a:schemeClr val="hlink">
                <a:gamma/>
                <a:shade val="60000"/>
                <a:invGamma/>
              </a:schemeClr>
            </a:prstShdw>
          </a:effectLst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94219" name="Line 11"/>
          <p:cNvSpPr>
            <a:spLocks noChangeShapeType="1"/>
          </p:cNvSpPr>
          <p:nvPr/>
        </p:nvSpPr>
        <p:spPr bwMode="auto">
          <a:xfrm>
            <a:off x="3949700" y="4576763"/>
            <a:ext cx="0" cy="574675"/>
          </a:xfrm>
          <a:prstGeom prst="line">
            <a:avLst/>
          </a:prstGeom>
          <a:noFill/>
          <a:ln w="57150">
            <a:solidFill>
              <a:schemeClr val="accent1"/>
            </a:solidFill>
            <a:round/>
            <a:headEnd/>
            <a:tailEnd type="triangle" w="med" len="med"/>
          </a:ln>
          <a:effectLst>
            <a:prstShdw prst="shdw17" dist="17961" dir="2700000">
              <a:schemeClr val="hlink">
                <a:gamma/>
                <a:shade val="60000"/>
                <a:invGamma/>
              </a:schemeClr>
            </a:prstShdw>
          </a:effectLst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94220" name="Text Box 12"/>
          <p:cNvSpPr txBox="1">
            <a:spLocks noChangeArrowheads="1"/>
          </p:cNvSpPr>
          <p:nvPr/>
        </p:nvSpPr>
        <p:spPr bwMode="auto">
          <a:xfrm>
            <a:off x="928688" y="1112838"/>
            <a:ext cx="678656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3600" dirty="0">
                <a:solidFill>
                  <a:srgbClr val="FFFF00"/>
                </a:solidFill>
                <a:ea typeface="华文行楷" pitchFamily="2" charset="-122"/>
              </a:rPr>
              <a:t>我的一个博士研究生的人生经历</a:t>
            </a:r>
          </a:p>
        </p:txBody>
      </p:sp>
      <p:sp>
        <p:nvSpPr>
          <p:cNvPr id="29706" name="矩形 10"/>
          <p:cNvSpPr>
            <a:spLocks noChangeArrowheads="1"/>
          </p:cNvSpPr>
          <p:nvPr/>
        </p:nvSpPr>
        <p:spPr bwMode="auto">
          <a:xfrm>
            <a:off x="357188" y="285750"/>
            <a:ext cx="6465231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000" b="1" smtClean="0">
                <a:solidFill>
                  <a:srgbClr val="FF3300"/>
                </a:solidFill>
                <a:latin typeface="华文行楷" pitchFamily="2" charset="-122"/>
                <a:ea typeface="华文行楷" pitchFamily="2" charset="-122"/>
              </a:rPr>
              <a:t>你将来要成为什么样的人？</a:t>
            </a:r>
            <a:r>
              <a:rPr lang="zh-CN" altLang="en-US" sz="4000" smtClean="0">
                <a:solidFill>
                  <a:srgbClr val="FF3300"/>
                </a:solidFill>
                <a:latin typeface="华文行楷" pitchFamily="2" charset="-122"/>
                <a:ea typeface="华文行楷" pitchFamily="2" charset="-122"/>
              </a:rPr>
              <a:t> </a:t>
            </a:r>
            <a:endParaRPr lang="zh-CN" altLang="en-US" sz="4000" dirty="0">
              <a:solidFill>
                <a:srgbClr val="FF3300"/>
              </a:solidFill>
              <a:latin typeface="华文行楷" pitchFamily="2" charset="-122"/>
              <a:ea typeface="华文行楷" pitchFamily="2" charset="-122"/>
            </a:endParaRPr>
          </a:p>
        </p:txBody>
      </p:sp>
    </p:spTree>
  </p:cSld>
  <p:clrMapOvr>
    <a:masterClrMapping/>
  </p:clrMapOvr>
  <p:transition spd="med">
    <p:sndAc>
      <p:stSnd>
        <p:snd r:embed="rId2" name="type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4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4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42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4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4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94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4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4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4212" grpId="0"/>
      <p:bldP spid="94213" grpId="0"/>
      <p:bldP spid="94214" grpId="0"/>
      <p:bldP spid="94215" grpId="0"/>
      <p:bldP spid="94220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2" name="Text Box 4"/>
          <p:cNvSpPr txBox="1">
            <a:spLocks noChangeArrowheads="1"/>
          </p:cNvSpPr>
          <p:nvPr/>
        </p:nvSpPr>
        <p:spPr bwMode="auto">
          <a:xfrm>
            <a:off x="128588" y="190500"/>
            <a:ext cx="6659562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  <a:defRPr/>
            </a:pPr>
            <a:r>
              <a:rPr lang="zh-CN" altLang="en-US" sz="3200" b="1" dirty="0">
                <a:solidFill>
                  <a:srgbClr val="FFFF00"/>
                </a:solidFill>
                <a:latin typeface="华文行楷" pitchFamily="2" charset="-122"/>
                <a:ea typeface="华文行楷" pitchFamily="2" charset="-122"/>
              </a:rPr>
              <a:t>我在浙江大学</a:t>
            </a:r>
            <a:r>
              <a:rPr lang="en-US" altLang="zh-CN" sz="3200" b="1" dirty="0">
                <a:solidFill>
                  <a:srgbClr val="FFFF00"/>
                </a:solidFill>
                <a:latin typeface="华文行楷" pitchFamily="2" charset="-122"/>
                <a:ea typeface="华文行楷" pitchFamily="2" charset="-122"/>
              </a:rPr>
              <a:t>12</a:t>
            </a:r>
            <a:r>
              <a:rPr lang="zh-CN" altLang="en-US" sz="3200" b="1" dirty="0">
                <a:solidFill>
                  <a:srgbClr val="FFFF00"/>
                </a:solidFill>
                <a:latin typeface="华文行楷" pitchFamily="2" charset="-122"/>
                <a:ea typeface="华文行楷" pitchFamily="2" charset="-122"/>
              </a:rPr>
              <a:t>级迎新典礼上的讲话</a:t>
            </a:r>
          </a:p>
        </p:txBody>
      </p:sp>
      <p:sp>
        <p:nvSpPr>
          <p:cNvPr id="58373" name="Text Box 5"/>
          <p:cNvSpPr txBox="1">
            <a:spLocks noChangeArrowheads="1"/>
          </p:cNvSpPr>
          <p:nvPr/>
        </p:nvSpPr>
        <p:spPr bwMode="auto">
          <a:xfrm>
            <a:off x="282575" y="1166813"/>
            <a:ext cx="8759825" cy="5300662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>
            <a:prstShdw prst="shdw17" dist="17961" dir="2700000">
              <a:srgbClr val="990000"/>
            </a:prstShdw>
          </a:effectLst>
        </p:spPr>
        <p:txBody>
          <a:bodyPr>
            <a:spAutoFit/>
          </a:bodyPr>
          <a:lstStyle/>
          <a:p>
            <a:pPr>
              <a:lnSpc>
                <a:spcPct val="130000"/>
              </a:lnSpc>
              <a:spcBef>
                <a:spcPct val="50000"/>
              </a:spcBef>
            </a:pPr>
            <a:r>
              <a:rPr lang="zh-CN" altLang="en-US" sz="2800" b="1">
                <a:ea typeface="华文新魏" pitchFamily="2" charset="-122"/>
              </a:rPr>
              <a:t>生命的过程是由我们自己掌控的</a:t>
            </a:r>
          </a:p>
          <a:p>
            <a:pPr algn="l">
              <a:lnSpc>
                <a:spcPct val="130000"/>
              </a:lnSpc>
            </a:pPr>
            <a:r>
              <a:rPr lang="zh-CN" altLang="en-US" b="1">
                <a:ea typeface="宋体" charset="-122"/>
              </a:rPr>
              <a:t>新同学们，你们好！    </a:t>
            </a:r>
          </a:p>
          <a:p>
            <a:pPr algn="l">
              <a:lnSpc>
                <a:spcPct val="130000"/>
              </a:lnSpc>
            </a:pPr>
            <a:r>
              <a:rPr lang="zh-CN" altLang="en-US" b="1">
                <a:ea typeface="宋体" charset="-122"/>
              </a:rPr>
              <a:t>你们都有值得骄傲的过去！今天来到浙大，你们都站在了同一起飞线上，求是学院就是你们向着理想起飞的跑道！    </a:t>
            </a:r>
          </a:p>
          <a:p>
            <a:pPr algn="l">
              <a:lnSpc>
                <a:spcPct val="130000"/>
              </a:lnSpc>
            </a:pPr>
            <a:r>
              <a:rPr lang="zh-CN" altLang="en-US" b="1">
                <a:solidFill>
                  <a:srgbClr val="FFFF00"/>
                </a:solidFill>
                <a:ea typeface="宋体" charset="-122"/>
              </a:rPr>
              <a:t>在这里，</a:t>
            </a:r>
            <a:r>
              <a:rPr lang="zh-CN" altLang="en-US" b="1">
                <a:ea typeface="宋体" charset="-122"/>
              </a:rPr>
              <a:t>你们要学会独立：独立生活、独立的人格、独立的思想；</a:t>
            </a:r>
          </a:p>
          <a:p>
            <a:pPr algn="l">
              <a:lnSpc>
                <a:spcPct val="130000"/>
              </a:lnSpc>
            </a:pPr>
            <a:r>
              <a:rPr lang="zh-CN" altLang="en-US" b="1">
                <a:solidFill>
                  <a:srgbClr val="FFFF00"/>
                </a:solidFill>
                <a:ea typeface="宋体" charset="-122"/>
              </a:rPr>
              <a:t>在这里，</a:t>
            </a:r>
            <a:r>
              <a:rPr lang="zh-CN" altLang="en-US" b="1">
                <a:ea typeface="宋体" charset="-122"/>
              </a:rPr>
              <a:t>你们要学会选择：选择课程、选择专业、选择社团、选择朋友、选择老师；</a:t>
            </a:r>
          </a:p>
          <a:p>
            <a:pPr algn="l">
              <a:lnSpc>
                <a:spcPct val="130000"/>
              </a:lnSpc>
            </a:pPr>
            <a:r>
              <a:rPr lang="zh-CN" altLang="en-US" b="1">
                <a:solidFill>
                  <a:srgbClr val="FFFF00"/>
                </a:solidFill>
                <a:ea typeface="宋体" charset="-122"/>
              </a:rPr>
              <a:t>在这里，</a:t>
            </a:r>
            <a:r>
              <a:rPr lang="zh-CN" altLang="en-US" b="1">
                <a:ea typeface="宋体" charset="-122"/>
              </a:rPr>
              <a:t>你们要学会奋斗：要有理想和抱负，要心系天下，要善于思考，勇于创新；</a:t>
            </a:r>
          </a:p>
          <a:p>
            <a:pPr algn="l">
              <a:lnSpc>
                <a:spcPct val="130000"/>
              </a:lnSpc>
            </a:pPr>
            <a:r>
              <a:rPr lang="zh-CN" altLang="en-US" b="1">
                <a:solidFill>
                  <a:srgbClr val="FFFF00"/>
                </a:solidFill>
                <a:ea typeface="宋体" charset="-122"/>
              </a:rPr>
              <a:t>在这里，</a:t>
            </a:r>
            <a:r>
              <a:rPr lang="zh-CN" altLang="en-US" b="1">
                <a:ea typeface="宋体" charset="-122"/>
              </a:rPr>
              <a:t>你们会遇到困难，会遭受挫折和失败，会感到迷茫；</a:t>
            </a:r>
          </a:p>
          <a:p>
            <a:pPr algn="l">
              <a:lnSpc>
                <a:spcPct val="130000"/>
              </a:lnSpc>
            </a:pPr>
            <a:r>
              <a:rPr lang="zh-CN" altLang="en-US" b="1">
                <a:ea typeface="宋体" charset="-122"/>
              </a:rPr>
              <a:t>当你疲惫不堪，当你举步维艰时，我们求是学院的老师就会在你身边，我们是你们的知心朋友、帮你排忧解难、为你发展谋划！</a:t>
            </a:r>
          </a:p>
          <a:p>
            <a:pPr algn="l">
              <a:lnSpc>
                <a:spcPct val="130000"/>
              </a:lnSpc>
            </a:pPr>
            <a:r>
              <a:rPr lang="zh-CN" altLang="en-US" b="1">
                <a:solidFill>
                  <a:srgbClr val="FFFF00"/>
                </a:solidFill>
                <a:ea typeface="宋体" charset="-122"/>
              </a:rPr>
              <a:t>同学们，生命的起点是不由我们自己选择的，但是生命的过程是由我们自己掌控的。</a:t>
            </a:r>
          </a:p>
          <a:p>
            <a:pPr algn="l">
              <a:lnSpc>
                <a:spcPct val="130000"/>
              </a:lnSpc>
            </a:pPr>
            <a:r>
              <a:rPr lang="zh-CN" altLang="en-US" b="1">
                <a:ea typeface="宋体" charset="-122"/>
              </a:rPr>
              <a:t>最后祝各位同学：快乐地学习、快乐地生活、与梦飞翔</a:t>
            </a:r>
            <a:r>
              <a:rPr lang="en-US" altLang="zh-CN" b="1">
                <a:ea typeface="宋体" charset="-122"/>
              </a:rPr>
              <a:t>!</a:t>
            </a:r>
          </a:p>
          <a:p>
            <a:pPr algn="l">
              <a:lnSpc>
                <a:spcPct val="130000"/>
              </a:lnSpc>
            </a:pPr>
            <a:r>
              <a:rPr lang="zh-CN" altLang="en-US" b="1">
                <a:ea typeface="宋体" charset="-122"/>
              </a:rPr>
              <a:t>同学们，加油！</a:t>
            </a:r>
          </a:p>
          <a:p>
            <a:pPr algn="l">
              <a:lnSpc>
                <a:spcPct val="130000"/>
              </a:lnSpc>
            </a:pPr>
            <a:r>
              <a:rPr lang="zh-CN" altLang="en-US" b="1">
                <a:solidFill>
                  <a:srgbClr val="66FF33"/>
                </a:solidFill>
                <a:ea typeface="宋体" charset="-122"/>
              </a:rPr>
              <a:t>谢谢大家！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83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83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83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837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837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5837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5837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5837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5837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5837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5837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5837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5837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372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9730" name="WordArt 2"/>
          <p:cNvSpPr>
            <a:spLocks noChangeArrowheads="1" noChangeShapeType="1" noTextEdit="1"/>
          </p:cNvSpPr>
          <p:nvPr/>
        </p:nvSpPr>
        <p:spPr bwMode="auto">
          <a:xfrm>
            <a:off x="2000232" y="2500306"/>
            <a:ext cx="5029200" cy="14954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>
              <a:defRPr/>
            </a:pPr>
            <a:r>
              <a:rPr lang="zh-CN" altLang="en-US" sz="8000" kern="10" dirty="0" smtClean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/>
                  </a:outerShdw>
                </a:effectLst>
                <a:latin typeface="隶书"/>
                <a:ea typeface="隶书"/>
              </a:rPr>
              <a:t>谢谢</a:t>
            </a:r>
            <a:r>
              <a:rPr lang="en-US" altLang="zh-CN" sz="8000" kern="10" dirty="0" smtClean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/>
                  </a:outerShdw>
                </a:effectLst>
                <a:latin typeface="隶书"/>
                <a:ea typeface="隶书"/>
              </a:rPr>
              <a:t>!</a:t>
            </a:r>
            <a:endParaRPr lang="zh-CN" altLang="en-US" sz="8000" kern="10" dirty="0">
              <a:ln w="12700">
                <a:solidFill>
                  <a:srgbClr val="EAEAEA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/>
                </a:outerShdw>
              </a:effectLst>
              <a:latin typeface="隶书"/>
              <a:ea typeface="隶书"/>
            </a:endParaRPr>
          </a:p>
        </p:txBody>
      </p:sp>
    </p:spTree>
  </p:cSld>
  <p:clrMapOvr>
    <a:masterClrMapping/>
  </p:clrMapOvr>
  <p:transition spd="slow">
    <p:sndAc>
      <p:stSnd>
        <p:snd r:embed="rId2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9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3297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3297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8340" name="Rectangle 3">
            <a:hlinkClick r:id="rId3" action="ppaction://hlinkfile"/>
          </p:cNvPr>
          <p:cNvSpPr>
            <a:spLocks noChangeArrowheads="1"/>
          </p:cNvSpPr>
          <p:nvPr/>
        </p:nvSpPr>
        <p:spPr bwMode="auto">
          <a:xfrm>
            <a:off x="2268538" y="1412875"/>
            <a:ext cx="472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l">
              <a:spcBef>
                <a:spcPct val="20000"/>
              </a:spcBef>
              <a:buFont typeface="Wingdings" pitchFamily="2" charset="2"/>
              <a:buChar char="n"/>
            </a:pPr>
            <a:r>
              <a:rPr lang="zh-CN" altLang="en-US" sz="4000" dirty="0">
                <a:solidFill>
                  <a:srgbClr val="FFFF00"/>
                </a:solidFill>
                <a:ea typeface="隶书" pitchFamily="49" charset="-122"/>
              </a:rPr>
              <a:t>行为的基因决定？</a:t>
            </a:r>
          </a:p>
        </p:txBody>
      </p:sp>
      <p:sp>
        <p:nvSpPr>
          <p:cNvPr id="398345" name="Text Box 9"/>
          <p:cNvSpPr txBox="1">
            <a:spLocks noChangeArrowheads="1"/>
          </p:cNvSpPr>
          <p:nvPr/>
        </p:nvSpPr>
        <p:spPr bwMode="auto">
          <a:xfrm>
            <a:off x="755650" y="404813"/>
            <a:ext cx="4537075" cy="6413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3600" b="1" dirty="0">
                <a:ea typeface="华文隶书" pitchFamily="2" charset="-122"/>
              </a:rPr>
              <a:t>基因学说的发展</a:t>
            </a:r>
            <a:r>
              <a:rPr lang="en-US" altLang="zh-CN" sz="3600" b="1" dirty="0">
                <a:ea typeface="华文隶书" pitchFamily="2" charset="-122"/>
              </a:rPr>
              <a:t>----</a:t>
            </a:r>
          </a:p>
        </p:txBody>
      </p:sp>
      <p:sp>
        <p:nvSpPr>
          <p:cNvPr id="6" name="Rectangle 3">
            <a:hlinkClick r:id="rId4" action="ppaction://hlinkpres?slideindex=5&amp;slidetitle=幻灯片 5"/>
          </p:cNvPr>
          <p:cNvSpPr>
            <a:spLocks noChangeArrowheads="1"/>
          </p:cNvSpPr>
          <p:nvPr/>
        </p:nvSpPr>
        <p:spPr bwMode="auto">
          <a:xfrm>
            <a:off x="2268538" y="2852738"/>
            <a:ext cx="472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l">
              <a:spcBef>
                <a:spcPct val="20000"/>
              </a:spcBef>
              <a:buFont typeface="Wingdings" pitchFamily="2" charset="2"/>
              <a:buChar char="n"/>
            </a:pPr>
            <a:r>
              <a:rPr lang="zh-CN" altLang="en-US" sz="4000" dirty="0">
                <a:solidFill>
                  <a:srgbClr val="FFFF00"/>
                </a:solidFill>
                <a:ea typeface="隶书" pitchFamily="49" charset="-122"/>
              </a:rPr>
              <a:t>表观遗传？</a:t>
            </a:r>
          </a:p>
        </p:txBody>
      </p:sp>
      <p:sp>
        <p:nvSpPr>
          <p:cNvPr id="8" name="Rectangle 3">
            <a:hlinkClick r:id="rId4" action="ppaction://hlinkpres?slideindex=9&amp;slidetitle=朊病毒（prion）？"/>
          </p:cNvPr>
          <p:cNvSpPr>
            <a:spLocks noChangeArrowheads="1"/>
          </p:cNvSpPr>
          <p:nvPr/>
        </p:nvSpPr>
        <p:spPr bwMode="auto">
          <a:xfrm>
            <a:off x="2271713" y="4292600"/>
            <a:ext cx="472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l">
              <a:spcBef>
                <a:spcPct val="20000"/>
              </a:spcBef>
              <a:buFont typeface="Wingdings" pitchFamily="2" charset="2"/>
              <a:buChar char="n"/>
            </a:pPr>
            <a:r>
              <a:rPr lang="zh-CN" altLang="en-US" sz="4000" dirty="0">
                <a:solidFill>
                  <a:srgbClr val="FFFF00"/>
                </a:solidFill>
                <a:ea typeface="隶书" pitchFamily="49" charset="-122"/>
              </a:rPr>
              <a:t>蛋白质自我复制？</a:t>
            </a:r>
          </a:p>
        </p:txBody>
      </p:sp>
    </p:spTree>
  </p:cSld>
  <p:clrMapOvr>
    <a:masterClrMapping/>
  </p:clrMapOvr>
  <p:transition>
    <p:sndAc>
      <p:stSnd>
        <p:snd r:embed="rId2" name="type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8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983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8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98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8340" grpId="0"/>
      <p:bldP spid="398345" grpId="0"/>
      <p:bldP spid="6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3767" name="Text Box 7"/>
          <p:cNvSpPr txBox="1">
            <a:spLocks noChangeArrowheads="1"/>
          </p:cNvSpPr>
          <p:nvPr/>
        </p:nvSpPr>
        <p:spPr bwMode="auto">
          <a:xfrm>
            <a:off x="684213" y="836613"/>
            <a:ext cx="7561262" cy="798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lnSpc>
                <a:spcPct val="145000"/>
              </a:lnSpc>
            </a:pPr>
            <a:r>
              <a:rPr kumimoji="1" lang="zh-CN" altLang="en-US" sz="3200" b="1" dirty="0">
                <a:solidFill>
                  <a:srgbClr val="FFFF00"/>
                </a:solidFill>
                <a:latin typeface="宋体" pitchFamily="2" charset="-122"/>
                <a:ea typeface="宋体" pitchFamily="2" charset="-122"/>
              </a:rPr>
              <a:t>环境影响基因表达？这种影响能否遗传？    </a:t>
            </a:r>
          </a:p>
        </p:txBody>
      </p:sp>
      <p:sp>
        <p:nvSpPr>
          <p:cNvPr id="373768" name="Text Box 8"/>
          <p:cNvSpPr txBox="1">
            <a:spLocks noChangeArrowheads="1"/>
          </p:cNvSpPr>
          <p:nvPr/>
        </p:nvSpPr>
        <p:spPr bwMode="auto">
          <a:xfrm>
            <a:off x="323850" y="1916113"/>
            <a:ext cx="8610600" cy="1114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lnSpc>
                <a:spcPct val="120000"/>
              </a:lnSpc>
              <a:spcBef>
                <a:spcPct val="40000"/>
              </a:spcBef>
            </a:pPr>
            <a:r>
              <a:rPr kumimoji="1" lang="zh-CN" altLang="en-US" sz="2400" b="1" u="sng" dirty="0">
                <a:solidFill>
                  <a:schemeClr val="accent1"/>
                </a:solidFill>
                <a:latin typeface="Times New Roman" pitchFamily="18" charset="0"/>
                <a:ea typeface="仿宋_GB2312" pitchFamily="49" charset="-122"/>
              </a:rPr>
              <a:t>经典</a:t>
            </a:r>
            <a:r>
              <a:rPr kumimoji="1" lang="zh-CN" altLang="en-US" sz="2400" b="1" dirty="0">
                <a:solidFill>
                  <a:schemeClr val="accent1"/>
                </a:solidFill>
                <a:latin typeface="Times New Roman" pitchFamily="18" charset="0"/>
                <a:ea typeface="仿宋_GB2312" pitchFamily="49" charset="-122"/>
              </a:rPr>
              <a:t>：</a:t>
            </a:r>
          </a:p>
          <a:p>
            <a:pPr algn="l">
              <a:lnSpc>
                <a:spcPct val="120000"/>
              </a:lnSpc>
              <a:spcBef>
                <a:spcPct val="40000"/>
              </a:spcBef>
            </a:pPr>
            <a:r>
              <a:rPr kumimoji="1" lang="zh-CN" altLang="en-US" sz="2400" b="1" dirty="0">
                <a:latin typeface="Times New Roman" pitchFamily="18" charset="0"/>
                <a:ea typeface="仿宋_GB2312" pitchFamily="49" charset="-122"/>
              </a:rPr>
              <a:t>    </a:t>
            </a:r>
            <a:r>
              <a:rPr kumimoji="1" lang="en-US" altLang="zh-CN" sz="2400" b="1" dirty="0">
                <a:latin typeface="Times New Roman" pitchFamily="18" charset="0"/>
                <a:ea typeface="仿宋_GB2312" pitchFamily="49" charset="-122"/>
              </a:rPr>
              <a:t>DNA</a:t>
            </a:r>
            <a:r>
              <a:rPr kumimoji="1" lang="zh-CN" altLang="en-US" sz="2400" b="1" dirty="0">
                <a:latin typeface="Times New Roman" pitchFamily="18" charset="0"/>
                <a:ea typeface="仿宋_GB2312" pitchFamily="49" charset="-122"/>
              </a:rPr>
              <a:t>是遗传的分子基础；遗传信息储存在</a:t>
            </a:r>
            <a:r>
              <a:rPr kumimoji="1" lang="en-US" altLang="zh-CN" sz="2400" b="1" dirty="0">
                <a:latin typeface="Times New Roman" pitchFamily="18" charset="0"/>
                <a:ea typeface="仿宋_GB2312" pitchFamily="49" charset="-122"/>
              </a:rPr>
              <a:t>DNA</a:t>
            </a:r>
            <a:r>
              <a:rPr kumimoji="1" lang="zh-CN" altLang="en-US" sz="2400" b="1" dirty="0">
                <a:latin typeface="Times New Roman" pitchFamily="18" charset="0"/>
                <a:ea typeface="仿宋_GB2312" pitchFamily="49" charset="-122"/>
              </a:rPr>
              <a:t>的碱基序列中   </a:t>
            </a:r>
          </a:p>
        </p:txBody>
      </p:sp>
      <p:sp>
        <p:nvSpPr>
          <p:cNvPr id="417798" name="Rectangle 6"/>
          <p:cNvSpPr>
            <a:spLocks noChangeArrowheads="1"/>
          </p:cNvSpPr>
          <p:nvPr/>
        </p:nvSpPr>
        <p:spPr bwMode="auto">
          <a:xfrm>
            <a:off x="1042988" y="3500438"/>
            <a:ext cx="6786562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l" eaLnBrk="0" hangingPunct="0"/>
            <a:r>
              <a:rPr kumimoji="1" lang="zh-CN" altLang="en-US" sz="3200" b="1">
                <a:solidFill>
                  <a:srgbClr val="66FF33"/>
                </a:solidFill>
                <a:latin typeface="华文隶书" pitchFamily="2" charset="-122"/>
                <a:ea typeface="华文隶书" pitchFamily="2" charset="-122"/>
              </a:rPr>
              <a:t>拉马克的</a:t>
            </a:r>
            <a:r>
              <a:rPr kumimoji="1" lang="zh-CN" altLang="en-US" sz="3200" b="1">
                <a:solidFill>
                  <a:srgbClr val="66FF33"/>
                </a:solidFill>
                <a:latin typeface="Times New Roman" pitchFamily="18" charset="0"/>
                <a:ea typeface="华文隶书" pitchFamily="2" charset="-122"/>
              </a:rPr>
              <a:t>“</a:t>
            </a:r>
            <a:r>
              <a:rPr kumimoji="1" lang="zh-CN" altLang="en-US" sz="3200" b="1">
                <a:solidFill>
                  <a:srgbClr val="66FF33"/>
                </a:solidFill>
                <a:latin typeface="华文隶书" pitchFamily="2" charset="-122"/>
                <a:ea typeface="华文隶书" pitchFamily="2" charset="-122"/>
              </a:rPr>
              <a:t>用进废退</a:t>
            </a:r>
            <a:r>
              <a:rPr kumimoji="1" lang="zh-CN" altLang="en-US" sz="3200" b="1">
                <a:solidFill>
                  <a:srgbClr val="66FF33"/>
                </a:solidFill>
                <a:latin typeface="Times New Roman" pitchFamily="18" charset="0"/>
                <a:ea typeface="华文隶书" pitchFamily="2" charset="-122"/>
              </a:rPr>
              <a:t>”</a:t>
            </a:r>
            <a:r>
              <a:rPr kumimoji="1" lang="zh-CN" altLang="en-US" sz="3200" b="1">
                <a:solidFill>
                  <a:srgbClr val="66FF33"/>
                </a:solidFill>
                <a:latin typeface="华文隶书" pitchFamily="2" charset="-122"/>
                <a:ea typeface="华文隶书" pitchFamily="2" charset="-122"/>
              </a:rPr>
              <a:t>进化论的依据？ </a:t>
            </a:r>
          </a:p>
        </p:txBody>
      </p:sp>
      <p:sp>
        <p:nvSpPr>
          <p:cNvPr id="417799" name="Text Box 7"/>
          <p:cNvSpPr txBox="1">
            <a:spLocks noChangeArrowheads="1"/>
          </p:cNvSpPr>
          <p:nvPr/>
        </p:nvSpPr>
        <p:spPr bwMode="auto">
          <a:xfrm>
            <a:off x="684213" y="4508500"/>
            <a:ext cx="7704137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lnSpc>
                <a:spcPct val="125000"/>
              </a:lnSpc>
            </a:pPr>
            <a:r>
              <a:rPr kumimoji="1" lang="zh-CN" altLang="en-US" sz="2400" b="1">
                <a:solidFill>
                  <a:srgbClr val="66FF33"/>
                </a:solidFill>
                <a:latin typeface="华文楷体" pitchFamily="2" charset="-122"/>
                <a:ea typeface="华文楷体" pitchFamily="2" charset="-122"/>
              </a:rPr>
              <a:t>　　</a:t>
            </a:r>
            <a:r>
              <a:rPr kumimoji="1" lang="zh-CN" altLang="en-US" sz="2400" b="1">
                <a:solidFill>
                  <a:srgbClr val="FFFF00"/>
                </a:solidFill>
                <a:latin typeface="华文楷体" pitchFamily="2" charset="-122"/>
                <a:ea typeface="华文楷体" pitchFamily="2" charset="-122"/>
              </a:rPr>
              <a:t>用进废退：</a:t>
            </a:r>
            <a:r>
              <a:rPr kumimoji="1" lang="zh-CN" altLang="en-US" sz="2400" b="1">
                <a:latin typeface="华文楷体" pitchFamily="2" charset="-122"/>
                <a:ea typeface="华文楷体" pitchFamily="2" charset="-122"/>
              </a:rPr>
              <a:t>生物体的器官用则进化，不用就退化 </a:t>
            </a:r>
          </a:p>
          <a:p>
            <a:pPr algn="l">
              <a:lnSpc>
                <a:spcPct val="125000"/>
              </a:lnSpc>
            </a:pPr>
            <a:r>
              <a:rPr kumimoji="1" lang="zh-CN" altLang="en-US" sz="2400" b="1">
                <a:solidFill>
                  <a:srgbClr val="66FF33"/>
                </a:solidFill>
                <a:latin typeface="华文楷体" pitchFamily="2" charset="-122"/>
                <a:ea typeface="华文楷体" pitchFamily="2" charset="-122"/>
              </a:rPr>
              <a:t>　　</a:t>
            </a:r>
            <a:r>
              <a:rPr kumimoji="1" lang="zh-CN" altLang="en-US" sz="2400" b="1">
                <a:solidFill>
                  <a:srgbClr val="FFFF00"/>
                </a:solidFill>
                <a:latin typeface="华文楷体" pitchFamily="2" charset="-122"/>
                <a:ea typeface="华文楷体" pitchFamily="2" charset="-122"/>
              </a:rPr>
              <a:t>获得性遗传：</a:t>
            </a:r>
            <a:r>
              <a:rPr kumimoji="1" lang="zh-CN" altLang="en-US" sz="2400" b="1">
                <a:latin typeface="华文楷体" pitchFamily="2" charset="-122"/>
                <a:ea typeface="华文楷体" pitchFamily="2" charset="-122"/>
              </a:rPr>
              <a:t>生物后天获得的性状是可以遗传的　　</a:t>
            </a:r>
          </a:p>
        </p:txBody>
      </p:sp>
    </p:spTree>
  </p:cSld>
  <p:clrMapOvr>
    <a:masterClrMapping/>
  </p:clrMapOvr>
  <p:transition spd="slow">
    <p:blinds/>
    <p:sndAc>
      <p:stSnd>
        <p:snd r:embed="rId3" name="type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37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737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37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737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7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177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77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4177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3767" grpId="0"/>
      <p:bldP spid="373768" grpId="0"/>
      <p:bldP spid="417798" grpId="0"/>
      <p:bldP spid="41779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45" name="Text Box 5"/>
          <p:cNvSpPr txBox="1">
            <a:spLocks noChangeArrowheads="1"/>
          </p:cNvSpPr>
          <p:nvPr/>
        </p:nvSpPr>
        <p:spPr bwMode="auto">
          <a:xfrm>
            <a:off x="323850" y="261938"/>
            <a:ext cx="8280400" cy="476250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lnSpc>
                <a:spcPct val="90000"/>
              </a:lnSpc>
              <a:spcBef>
                <a:spcPct val="20000"/>
              </a:spcBef>
              <a:buClr>
                <a:srgbClr val="FFFF00"/>
              </a:buClr>
              <a:buSzPct val="80000"/>
              <a:buFont typeface="Wingdings" pitchFamily="2" charset="2"/>
              <a:buNone/>
            </a:pPr>
            <a:r>
              <a:rPr kumimoji="1" lang="zh-CN" altLang="en-US" sz="2800" b="1" dirty="0">
                <a:solidFill>
                  <a:srgbClr val="FF1D1D"/>
                </a:solidFill>
                <a:latin typeface="Arial Narrow" pitchFamily="34" charset="0"/>
                <a:ea typeface="宋体" pitchFamily="2" charset="-122"/>
              </a:rPr>
              <a:t>马、驴正反交的后代差别较大，与孟德尔遗传不符</a:t>
            </a:r>
            <a:endParaRPr kumimoji="1" lang="zh-CN" altLang="en-US" sz="2800" dirty="0">
              <a:solidFill>
                <a:srgbClr val="FF1D1D"/>
              </a:solidFill>
              <a:latin typeface="Arial Narrow" pitchFamily="34" charset="0"/>
              <a:ea typeface="宋体" pitchFamily="2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324386" y="1142984"/>
            <a:ext cx="461665" cy="500066"/>
          </a:xfrm>
          <a:prstGeom prst="rect">
            <a:avLst/>
          </a:prstGeom>
          <a:solidFill>
            <a:schemeClr val="tx1"/>
          </a:solidFill>
        </p:spPr>
        <p:txBody>
          <a:bodyPr vert="eaVert" wrap="square" rtlCol="0">
            <a:spAutoFit/>
          </a:bodyPr>
          <a:lstStyle/>
          <a:p>
            <a:endParaRPr lang="zh-CN" altLang="en-US" dirty="0"/>
          </a:p>
        </p:txBody>
      </p:sp>
      <p:sp>
        <p:nvSpPr>
          <p:cNvPr id="8" name="矩形 7"/>
          <p:cNvSpPr/>
          <p:nvPr/>
        </p:nvSpPr>
        <p:spPr bwMode="auto">
          <a:xfrm>
            <a:off x="3428992" y="6572272"/>
            <a:ext cx="4857784" cy="285728"/>
          </a:xfrm>
          <a:prstGeom prst="rect">
            <a:avLst/>
          </a:prstGeom>
          <a:solidFill>
            <a:schemeClr val="tx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宋体" pitchFamily="2" charset="-122"/>
              <a:cs typeface="经典繁角篆" pitchFamily="49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785786" y="912812"/>
            <a:ext cx="7561262" cy="5945188"/>
            <a:chOff x="785786" y="912812"/>
            <a:chExt cx="7561262" cy="5945188"/>
          </a:xfrm>
        </p:grpSpPr>
        <p:pic>
          <p:nvPicPr>
            <p:cNvPr id="419844" name="Picture 4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785786" y="912812"/>
              <a:ext cx="7561262" cy="5945188"/>
            </a:xfrm>
            <a:prstGeom prst="rect">
              <a:avLst/>
            </a:prstGeom>
            <a:solidFill>
              <a:schemeClr val="tx1"/>
            </a:solidFill>
            <a:ln w="9525">
              <a:noFill/>
              <a:miter lim="800000"/>
              <a:headEnd/>
              <a:tailEnd/>
            </a:ln>
          </p:spPr>
        </p:pic>
        <p:sp>
          <p:nvSpPr>
            <p:cNvPr id="4" name="矩形 3"/>
            <p:cNvSpPr/>
            <p:nvPr/>
          </p:nvSpPr>
          <p:spPr bwMode="auto">
            <a:xfrm>
              <a:off x="1115680" y="1670346"/>
              <a:ext cx="571504" cy="857256"/>
            </a:xfrm>
            <a:prstGeom prst="rect">
              <a:avLst/>
            </a:prstGeom>
            <a:solidFill>
              <a:schemeClr val="tx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r>
                <a:rPr lang="zh-CN" altLang="en-US" sz="5400" b="1" dirty="0" smtClean="0">
                  <a:solidFill>
                    <a:srgbClr val="FF0000"/>
                  </a:solidFill>
                  <a:latin typeface="华文琥珀" pitchFamily="2" charset="-122"/>
                  <a:ea typeface="华文琥珀" pitchFamily="2" charset="-122"/>
                  <a:cs typeface="经典繁角篆" pitchFamily="49" charset="-122"/>
                </a:rPr>
                <a:t>♂</a:t>
              </a:r>
              <a:endParaRPr kumimoji="0" lang="zh-CN" altLang="en-US" sz="5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华文琥珀" pitchFamily="2" charset="-122"/>
                <a:ea typeface="华文琥珀" pitchFamily="2" charset="-122"/>
                <a:cs typeface="经典繁角篆" pitchFamily="49" charset="-122"/>
              </a:endParaRPr>
            </a:p>
          </p:txBody>
        </p:sp>
        <p:sp>
          <p:nvSpPr>
            <p:cNvPr id="6" name="矩形 5"/>
            <p:cNvSpPr/>
            <p:nvPr/>
          </p:nvSpPr>
          <p:spPr bwMode="auto">
            <a:xfrm>
              <a:off x="1857356" y="1214422"/>
              <a:ext cx="857256" cy="500066"/>
            </a:xfrm>
            <a:prstGeom prst="rect">
              <a:avLst/>
            </a:prstGeom>
            <a:solidFill>
              <a:schemeClr val="tx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r>
                <a:rPr lang="zh-CN" altLang="en-US" sz="4800" b="1" dirty="0" smtClean="0">
                  <a:solidFill>
                    <a:srgbClr val="FF0000"/>
                  </a:solidFill>
                  <a:latin typeface="华文琥珀" pitchFamily="2" charset="-122"/>
                  <a:ea typeface="华文琥珀" pitchFamily="2" charset="-122"/>
                  <a:cs typeface="经典繁角篆" pitchFamily="49" charset="-122"/>
                </a:rPr>
                <a:t>♀</a:t>
              </a:r>
              <a:endParaRPr kumimoji="0" lang="zh-CN" altLang="en-US" sz="4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华文琥珀" pitchFamily="2" charset="-122"/>
                <a:ea typeface="华文琥珀" pitchFamily="2" charset="-122"/>
                <a:cs typeface="经典繁角篆" pitchFamily="49" charset="-122"/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3517276" y="4806366"/>
              <a:ext cx="2214578" cy="1754326"/>
            </a:xfrm>
            <a:prstGeom prst="rect">
              <a:avLst/>
            </a:prstGeom>
            <a:noFill/>
            <a:ln w="76200">
              <a:solidFill>
                <a:srgbClr val="FF3300"/>
              </a:solidFill>
            </a:ln>
          </p:spPr>
          <p:txBody>
            <a:bodyPr wrap="square" rtlCol="0">
              <a:spAutoFit/>
            </a:bodyPr>
            <a:lstStyle/>
            <a:p>
              <a:endParaRPr lang="en-US" altLang="zh-CN" dirty="0" smtClean="0"/>
            </a:p>
            <a:p>
              <a:endParaRPr lang="en-US" altLang="zh-CN" dirty="0" smtClean="0"/>
            </a:p>
            <a:p>
              <a:endParaRPr lang="en-US" altLang="zh-CN" dirty="0" smtClean="0"/>
            </a:p>
            <a:p>
              <a:endParaRPr lang="en-US" altLang="zh-CN" dirty="0" smtClean="0"/>
            </a:p>
            <a:p>
              <a:endParaRPr lang="en-US" altLang="zh-CN" dirty="0" smtClean="0"/>
            </a:p>
            <a:p>
              <a:endParaRPr lang="zh-CN" altLang="en-US" dirty="0"/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6000760" y="2857496"/>
              <a:ext cx="2214578" cy="1754326"/>
            </a:xfrm>
            <a:prstGeom prst="rect">
              <a:avLst/>
            </a:prstGeom>
            <a:noFill/>
            <a:ln w="76200">
              <a:solidFill>
                <a:srgbClr val="FF3300"/>
              </a:solidFill>
            </a:ln>
          </p:spPr>
          <p:txBody>
            <a:bodyPr wrap="square" rtlCol="0">
              <a:spAutoFit/>
            </a:bodyPr>
            <a:lstStyle/>
            <a:p>
              <a:endParaRPr lang="en-US" altLang="zh-CN" dirty="0" smtClean="0"/>
            </a:p>
            <a:p>
              <a:endParaRPr lang="en-US" altLang="zh-CN" dirty="0" smtClean="0"/>
            </a:p>
            <a:p>
              <a:endParaRPr lang="en-US" altLang="zh-CN" dirty="0" smtClean="0"/>
            </a:p>
            <a:p>
              <a:endParaRPr lang="en-US" altLang="zh-CN" dirty="0" smtClean="0"/>
            </a:p>
            <a:p>
              <a:endParaRPr lang="en-US" altLang="zh-CN" dirty="0" smtClean="0"/>
            </a:p>
            <a:p>
              <a:endParaRPr lang="zh-CN" altLang="en-US" dirty="0"/>
            </a:p>
          </p:txBody>
        </p:sp>
      </p:grpSp>
    </p:spTree>
  </p:cSld>
  <p:clrMapOvr>
    <a:masterClrMapping/>
  </p:clrMapOvr>
  <p:transition>
    <p:sndAc>
      <p:stSnd>
        <p:snd r:embed="rId2" name="type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198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4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3"/>
          <p:cNvSpPr txBox="1">
            <a:spLocks noChangeArrowheads="1"/>
          </p:cNvSpPr>
          <p:nvPr/>
        </p:nvSpPr>
        <p:spPr bwMode="auto">
          <a:xfrm>
            <a:off x="428596" y="1285860"/>
            <a:ext cx="8458200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lnSpc>
                <a:spcPct val="140000"/>
              </a:lnSpc>
              <a:spcBef>
                <a:spcPct val="50000"/>
              </a:spcBef>
            </a:pPr>
            <a:r>
              <a:rPr lang="en-US" altLang="zh-CN" sz="2400" b="1" dirty="0">
                <a:solidFill>
                  <a:srgbClr val="00FF00"/>
                </a:solidFill>
                <a:latin typeface="华文中宋" pitchFamily="2" charset="-122"/>
                <a:ea typeface="华文中宋" pitchFamily="2" charset="-122"/>
              </a:rPr>
              <a:t>HD</a:t>
            </a:r>
            <a:r>
              <a:rPr lang="zh-CN" altLang="en-US" sz="2400" b="1" dirty="0">
                <a:solidFill>
                  <a:srgbClr val="00FF00"/>
                </a:solidFill>
                <a:latin typeface="华文中宋" pitchFamily="2" charset="-122"/>
                <a:ea typeface="华文中宋" pitchFamily="2" charset="-122"/>
              </a:rPr>
              <a:t>舞蹈症－小脑共济失调</a:t>
            </a:r>
            <a:r>
              <a:rPr lang="zh-CN" altLang="en-US" sz="2400" b="1" dirty="0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rPr>
              <a:t>　　</a:t>
            </a:r>
            <a:r>
              <a:rPr lang="zh-CN" altLang="en-US" sz="2400" b="1" dirty="0" smtClean="0">
                <a:solidFill>
                  <a:srgbClr val="FFFF00"/>
                </a:solidFill>
                <a:latin typeface="华文中宋" pitchFamily="2" charset="-122"/>
                <a:ea typeface="华文中宋" pitchFamily="2" charset="-122"/>
              </a:rPr>
              <a:t>显性基因</a:t>
            </a:r>
            <a:endParaRPr lang="zh-CN" altLang="en-US" sz="2400" b="1" dirty="0">
              <a:solidFill>
                <a:srgbClr val="FFFF00"/>
              </a:solidFill>
              <a:latin typeface="华文中宋" pitchFamily="2" charset="-122"/>
              <a:ea typeface="华文中宋" pitchFamily="2" charset="-122"/>
            </a:endParaRPr>
          </a:p>
          <a:p>
            <a:pPr>
              <a:lnSpc>
                <a:spcPct val="140000"/>
              </a:lnSpc>
              <a:spcBef>
                <a:spcPct val="50000"/>
              </a:spcBef>
            </a:pPr>
            <a:r>
              <a:rPr lang="zh-CN" altLang="en-US" sz="2400" b="1" dirty="0">
                <a:latin typeface="华文中宋" pitchFamily="2" charset="-122"/>
                <a:ea typeface="华文中宋" pitchFamily="2" charset="-122"/>
              </a:rPr>
              <a:t>　</a:t>
            </a:r>
            <a:r>
              <a:rPr lang="zh-CN" altLang="en-US" sz="2400" b="1" dirty="0" smtClean="0">
                <a:latin typeface="华文中宋" pitchFamily="2" charset="-122"/>
                <a:ea typeface="华文中宋" pitchFamily="2" charset="-122"/>
              </a:rPr>
              <a:t>   同</a:t>
            </a:r>
            <a:r>
              <a:rPr lang="zh-CN" altLang="en-US" sz="2400" b="1" dirty="0">
                <a:latin typeface="华文中宋" pitchFamily="2" charset="-122"/>
                <a:ea typeface="华文中宋" pitchFamily="2" charset="-122"/>
              </a:rPr>
              <a:t>一个基因从父、母传给途径不同，子女患病轻重</a:t>
            </a:r>
            <a:r>
              <a:rPr lang="zh-CN" altLang="en-US" sz="2400" b="1" dirty="0" smtClean="0">
                <a:latin typeface="华文中宋" pitchFamily="2" charset="-122"/>
                <a:ea typeface="华文中宋" pitchFamily="2" charset="-122"/>
              </a:rPr>
              <a:t>不同？</a:t>
            </a:r>
            <a:endParaRPr lang="zh-CN" altLang="en-US" sz="2400" b="1" dirty="0">
              <a:solidFill>
                <a:schemeClr val="bg1"/>
              </a:solidFill>
              <a:latin typeface="华文中宋" pitchFamily="2" charset="-122"/>
              <a:ea typeface="华文中宋" pitchFamily="2" charset="-122"/>
            </a:endParaRPr>
          </a:p>
          <a:p>
            <a:pPr>
              <a:lnSpc>
                <a:spcPct val="140000"/>
              </a:lnSpc>
              <a:spcBef>
                <a:spcPct val="50000"/>
              </a:spcBef>
            </a:pPr>
            <a:r>
              <a:rPr lang="zh-CN" altLang="en-US" sz="2400" b="1" dirty="0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rPr>
              <a:t>　</a:t>
            </a:r>
            <a:endParaRPr lang="en-US" altLang="zh-CN" sz="2400" b="1" dirty="0" smtClean="0">
              <a:solidFill>
                <a:schemeClr val="tx1"/>
              </a:solidFill>
              <a:latin typeface="华文中宋" pitchFamily="2" charset="-122"/>
              <a:ea typeface="华文中宋" pitchFamily="2" charset="-122"/>
            </a:endParaRPr>
          </a:p>
          <a:p>
            <a:pPr algn="l">
              <a:lnSpc>
                <a:spcPct val="140000"/>
              </a:lnSpc>
              <a:spcBef>
                <a:spcPct val="50000"/>
              </a:spcBef>
            </a:pPr>
            <a:r>
              <a:rPr lang="en-US" altLang="zh-CN" sz="2400" b="1" dirty="0" smtClean="0">
                <a:solidFill>
                  <a:srgbClr val="00FF00"/>
                </a:solidFill>
                <a:latin typeface="华文中宋" pitchFamily="2" charset="-122"/>
                <a:ea typeface="华文中宋" pitchFamily="2" charset="-122"/>
              </a:rPr>
              <a:t>DM</a:t>
            </a:r>
            <a:r>
              <a:rPr lang="zh-CN" altLang="en-US" sz="2400" b="1" dirty="0">
                <a:solidFill>
                  <a:srgbClr val="00FF00"/>
                </a:solidFill>
                <a:latin typeface="华文中宋" pitchFamily="2" charset="-122"/>
                <a:ea typeface="华文中宋" pitchFamily="2" charset="-122"/>
              </a:rPr>
              <a:t>强直性肌营养不良</a:t>
            </a:r>
            <a:r>
              <a:rPr lang="zh-CN" altLang="en-US" sz="2400" b="1" dirty="0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rPr>
              <a:t>　</a:t>
            </a:r>
            <a:r>
              <a:rPr lang="zh-CN" altLang="en-US" sz="2400" b="1" dirty="0" smtClean="0">
                <a:solidFill>
                  <a:srgbClr val="FFFF00"/>
                </a:solidFill>
                <a:latin typeface="华文中宋" pitchFamily="2" charset="-122"/>
                <a:ea typeface="华文中宋" pitchFamily="2" charset="-122"/>
              </a:rPr>
              <a:t>显性基因</a:t>
            </a:r>
            <a:endParaRPr lang="en-US" altLang="zh-CN" sz="2400" b="1" dirty="0" smtClean="0">
              <a:solidFill>
                <a:srgbClr val="FFFF00"/>
              </a:solidFill>
              <a:latin typeface="华文中宋" pitchFamily="2" charset="-122"/>
              <a:ea typeface="华文中宋" pitchFamily="2" charset="-122"/>
            </a:endParaRPr>
          </a:p>
          <a:p>
            <a:pPr algn="l">
              <a:lnSpc>
                <a:spcPct val="140000"/>
              </a:lnSpc>
              <a:spcBef>
                <a:spcPct val="50000"/>
              </a:spcBef>
            </a:pPr>
            <a:r>
              <a:rPr lang="zh-CN" altLang="en-US" sz="2400" b="1" dirty="0" smtClean="0">
                <a:solidFill>
                  <a:srgbClr val="FFFF00"/>
                </a:solidFill>
                <a:latin typeface="华文中宋" pitchFamily="2" charset="-122"/>
                <a:ea typeface="华文中宋" pitchFamily="2" charset="-122"/>
              </a:rPr>
              <a:t>          </a:t>
            </a:r>
            <a:r>
              <a:rPr lang="zh-CN" altLang="en-US" sz="2400" b="1" dirty="0" smtClean="0">
                <a:latin typeface="华文中宋" pitchFamily="2" charset="-122"/>
                <a:ea typeface="华文中宋" pitchFamily="2" charset="-122"/>
              </a:rPr>
              <a:t>从父亲传来发病早，从母亲传来发病晚？</a:t>
            </a:r>
            <a:r>
              <a:rPr lang="zh-CN" altLang="en-US" sz="2400" b="1" dirty="0" smtClean="0">
                <a:solidFill>
                  <a:schemeClr val="bg1"/>
                </a:solidFill>
                <a:latin typeface="华文中宋" pitchFamily="2" charset="-122"/>
                <a:ea typeface="华文中宋" pitchFamily="2" charset="-122"/>
              </a:rPr>
              <a:t>　　</a:t>
            </a:r>
            <a:endParaRPr lang="zh-CN" altLang="en-US" sz="2400" b="1" dirty="0">
              <a:solidFill>
                <a:schemeClr val="bg1"/>
              </a:solidFill>
              <a:latin typeface="华文中宋" pitchFamily="2" charset="-122"/>
              <a:ea typeface="华文中宋" pitchFamily="2" charset="-122"/>
            </a:endParaRPr>
          </a:p>
        </p:txBody>
      </p:sp>
    </p:spTree>
  </p:cSld>
  <p:clrMapOvr>
    <a:masterClrMapping/>
  </p:clrMapOvr>
  <p:transition>
    <p:sndAc>
      <p:stSnd>
        <p:snd r:embed="rId2" name="type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02" name="Rectangle 2"/>
          <p:cNvSpPr>
            <a:spLocks noChangeArrowheads="1"/>
          </p:cNvSpPr>
          <p:nvPr/>
        </p:nvSpPr>
        <p:spPr bwMode="auto">
          <a:xfrm>
            <a:off x="539750" y="4292600"/>
            <a:ext cx="7848600" cy="111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lnSpc>
                <a:spcPct val="120000"/>
              </a:lnSpc>
              <a:spcBef>
                <a:spcPct val="40000"/>
              </a:spcBef>
            </a:pPr>
            <a:r>
              <a:rPr kumimoji="1" lang="en-US" altLang="zh-CN" sz="2800" b="1">
                <a:solidFill>
                  <a:schemeClr val="bg1"/>
                </a:solidFill>
                <a:latin typeface="Times New Roman" pitchFamily="18" charset="0"/>
                <a:ea typeface="仿宋_GB2312" pitchFamily="49" charset="-122"/>
              </a:rPr>
              <a:t>       </a:t>
            </a:r>
            <a:r>
              <a:rPr kumimoji="1" lang="zh-CN" altLang="en-US" sz="2800" b="1">
                <a:latin typeface="Times New Roman" pitchFamily="18" charset="0"/>
                <a:ea typeface="仿宋_GB2312" pitchFamily="49" charset="-122"/>
              </a:rPr>
              <a:t>研究在不影响</a:t>
            </a:r>
            <a:r>
              <a:rPr kumimoji="1" lang="en-US" altLang="zh-CN" sz="2800" b="1">
                <a:latin typeface="Times New Roman" pitchFamily="18" charset="0"/>
                <a:ea typeface="仿宋_GB2312" pitchFamily="49" charset="-122"/>
              </a:rPr>
              <a:t>DNA</a:t>
            </a:r>
            <a:r>
              <a:rPr kumimoji="1" lang="zh-CN" altLang="en-US" sz="2800" b="1">
                <a:latin typeface="Times New Roman" pitchFamily="18" charset="0"/>
                <a:ea typeface="仿宋_GB2312" pitchFamily="49" charset="-122"/>
              </a:rPr>
              <a:t>序列的情况下，可遗传的性状变异的学科。    　</a:t>
            </a:r>
          </a:p>
        </p:txBody>
      </p:sp>
      <p:sp>
        <p:nvSpPr>
          <p:cNvPr id="409603" name="Text Box 3"/>
          <p:cNvSpPr txBox="1">
            <a:spLocks noChangeArrowheads="1"/>
          </p:cNvSpPr>
          <p:nvPr/>
        </p:nvSpPr>
        <p:spPr bwMode="auto">
          <a:xfrm>
            <a:off x="428596" y="1071546"/>
            <a:ext cx="8501122" cy="19266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95250" indent="6350" algn="l" defTabSz="1663700">
              <a:lnSpc>
                <a:spcPct val="120000"/>
              </a:lnSpc>
              <a:spcBef>
                <a:spcPct val="40000"/>
              </a:spcBef>
            </a:pPr>
            <a:r>
              <a:rPr kumimoji="1" lang="en-US" altLang="zh-CN" sz="2800" b="1" dirty="0">
                <a:solidFill>
                  <a:srgbClr val="FFFF00"/>
                </a:solidFill>
                <a:latin typeface="Times New Roman" pitchFamily="18" charset="0"/>
                <a:ea typeface="仿宋_GB2312" pitchFamily="49" charset="-122"/>
              </a:rPr>
              <a:t>“</a:t>
            </a:r>
            <a:r>
              <a:rPr kumimoji="1" lang="zh-CN" altLang="en-US" sz="2800" b="1" dirty="0">
                <a:solidFill>
                  <a:srgbClr val="FFFF00"/>
                </a:solidFill>
                <a:latin typeface="Times New Roman" pitchFamily="18" charset="0"/>
                <a:ea typeface="仿宋_GB2312" pitchFamily="49" charset="-122"/>
              </a:rPr>
              <a:t>表观遗传变异”</a:t>
            </a:r>
            <a:r>
              <a:rPr kumimoji="1" lang="zh-CN" altLang="en-US" sz="2400" b="1" dirty="0">
                <a:solidFill>
                  <a:srgbClr val="FFFF00"/>
                </a:solidFill>
                <a:latin typeface="Times New Roman" pitchFamily="18" charset="0"/>
                <a:ea typeface="仿宋_GB2312" pitchFamily="49" charset="-122"/>
              </a:rPr>
              <a:t>（</a:t>
            </a:r>
            <a:r>
              <a:rPr kumimoji="1" lang="en-US" altLang="zh-CN" sz="2400" b="1" dirty="0">
                <a:solidFill>
                  <a:srgbClr val="FFFF00"/>
                </a:solidFill>
                <a:latin typeface="Times New Roman" pitchFamily="18" charset="0"/>
                <a:ea typeface="仿宋_GB2312" pitchFamily="49" charset="-122"/>
              </a:rPr>
              <a:t>epigenetic variation</a:t>
            </a:r>
            <a:r>
              <a:rPr kumimoji="1" lang="zh-CN" altLang="en-US" sz="2400" b="1" dirty="0">
                <a:solidFill>
                  <a:srgbClr val="FFFF00"/>
                </a:solidFill>
                <a:latin typeface="Times New Roman" pitchFamily="18" charset="0"/>
                <a:ea typeface="仿宋_GB2312" pitchFamily="49" charset="-122"/>
              </a:rPr>
              <a:t>）</a:t>
            </a:r>
            <a:r>
              <a:rPr kumimoji="1" lang="en-US" altLang="zh-CN" sz="2400" b="1" dirty="0">
                <a:solidFill>
                  <a:srgbClr val="FFFF00"/>
                </a:solidFill>
                <a:latin typeface="Times New Roman" pitchFamily="18" charset="0"/>
                <a:ea typeface="仿宋_GB2312" pitchFamily="49" charset="-122"/>
              </a:rPr>
              <a:t>:</a:t>
            </a:r>
          </a:p>
          <a:p>
            <a:pPr marL="95250" indent="6350" algn="l" defTabSz="1663700">
              <a:lnSpc>
                <a:spcPct val="120000"/>
              </a:lnSpc>
              <a:spcBef>
                <a:spcPct val="50000"/>
              </a:spcBef>
            </a:pPr>
            <a:r>
              <a:rPr kumimoji="1" lang="zh-CN" altLang="en-US" sz="2400" b="1" dirty="0" smtClean="0">
                <a:solidFill>
                  <a:srgbClr val="66FF33"/>
                </a:solidFill>
                <a:latin typeface="Times New Roman" pitchFamily="18" charset="0"/>
                <a:ea typeface="仿宋_GB2312" pitchFamily="49" charset="-122"/>
              </a:rPr>
              <a:t>  在</a:t>
            </a:r>
            <a:r>
              <a:rPr kumimoji="1" lang="en-US" altLang="zh-CN" sz="2400" b="1" dirty="0" smtClean="0">
                <a:solidFill>
                  <a:srgbClr val="66FF33"/>
                </a:solidFill>
                <a:latin typeface="Times New Roman" pitchFamily="18" charset="0"/>
                <a:ea typeface="仿宋_GB2312" pitchFamily="49" charset="-122"/>
              </a:rPr>
              <a:t>DNA</a:t>
            </a:r>
            <a:r>
              <a:rPr kumimoji="1" lang="zh-CN" altLang="en-US" sz="2400" b="1" dirty="0">
                <a:solidFill>
                  <a:srgbClr val="66FF33"/>
                </a:solidFill>
                <a:latin typeface="Times New Roman" pitchFamily="18" charset="0"/>
                <a:ea typeface="仿宋_GB2312" pitchFamily="49" charset="-122"/>
              </a:rPr>
              <a:t>序列没有发生变异的情况下，基因表达的可遗传改变。</a:t>
            </a:r>
          </a:p>
          <a:p>
            <a:pPr marL="95250" indent="6350" algn="l" defTabSz="1663700">
              <a:lnSpc>
                <a:spcPct val="120000"/>
              </a:lnSpc>
              <a:spcBef>
                <a:spcPct val="40000"/>
              </a:spcBef>
            </a:pPr>
            <a:r>
              <a:rPr kumimoji="1" lang="zh-CN" altLang="en-US" sz="2800" b="1" dirty="0">
                <a:solidFill>
                  <a:schemeClr val="bg1"/>
                </a:solidFill>
                <a:latin typeface="Times New Roman" pitchFamily="18" charset="0"/>
                <a:ea typeface="仿宋_GB2312" pitchFamily="49" charset="-122"/>
              </a:rPr>
              <a:t>    </a:t>
            </a:r>
            <a:endParaRPr kumimoji="1" lang="zh-CN" altLang="en-US" sz="2400" b="1" dirty="0">
              <a:latin typeface="Times New Roman" pitchFamily="18" charset="0"/>
              <a:ea typeface="仿宋_GB2312" pitchFamily="49" charset="-122"/>
            </a:endParaRPr>
          </a:p>
        </p:txBody>
      </p:sp>
      <p:sp>
        <p:nvSpPr>
          <p:cNvPr id="409606" name="Text Box 6"/>
          <p:cNvSpPr txBox="1">
            <a:spLocks noChangeArrowheads="1"/>
          </p:cNvSpPr>
          <p:nvPr/>
        </p:nvSpPr>
        <p:spPr bwMode="auto">
          <a:xfrm>
            <a:off x="714348" y="3429000"/>
            <a:ext cx="712787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kumimoji="1" lang="en-US" altLang="zh-CN" sz="3200" b="1" dirty="0">
                <a:solidFill>
                  <a:srgbClr val="FFFF00"/>
                </a:solidFill>
                <a:latin typeface="Times New Roman" pitchFamily="18" charset="0"/>
                <a:ea typeface="宋体" pitchFamily="2" charset="-122"/>
              </a:rPr>
              <a:t>“</a:t>
            </a:r>
            <a:r>
              <a:rPr kumimoji="1" lang="zh-CN" altLang="en-US" sz="3200" b="1" dirty="0">
                <a:solidFill>
                  <a:srgbClr val="FFFF00"/>
                </a:solidFill>
                <a:latin typeface="Times New Roman" pitchFamily="18" charset="0"/>
                <a:ea typeface="宋体" pitchFamily="2" charset="-122"/>
              </a:rPr>
              <a:t>表观遗传学”（</a:t>
            </a:r>
            <a:r>
              <a:rPr kumimoji="1" lang="en-US" altLang="zh-CN" sz="3200" b="1" dirty="0" err="1">
                <a:solidFill>
                  <a:srgbClr val="FFFF00"/>
                </a:solidFill>
                <a:latin typeface="Times New Roman" pitchFamily="18" charset="0"/>
                <a:ea typeface="宋体" pitchFamily="2" charset="-122"/>
              </a:rPr>
              <a:t>epigenetics</a:t>
            </a:r>
            <a:r>
              <a:rPr kumimoji="1" lang="zh-CN" altLang="en-US" sz="3200" b="1" dirty="0" smtClean="0">
                <a:solidFill>
                  <a:srgbClr val="FFFF00"/>
                </a:solidFill>
                <a:latin typeface="Times New Roman" pitchFamily="18" charset="0"/>
                <a:ea typeface="宋体" pitchFamily="2" charset="-122"/>
              </a:rPr>
              <a:t>）：</a:t>
            </a:r>
            <a:endParaRPr kumimoji="1" lang="zh-CN" altLang="en-US" sz="3200" b="1" dirty="0">
              <a:solidFill>
                <a:srgbClr val="FFFF00"/>
              </a:solidFill>
              <a:latin typeface="Times New Roman" pitchFamily="18" charset="0"/>
              <a:ea typeface="宋体" pitchFamily="2" charset="-122"/>
            </a:endParaRPr>
          </a:p>
        </p:txBody>
      </p:sp>
      <p:sp>
        <p:nvSpPr>
          <p:cNvPr id="11269" name="AutoShape 6">
            <a:hlinkClick r:id="rId4" action="ppaction://hlinkpres?slideindex=5&amp;slidetitle=幻灯片 5" highlightClick="1"/>
          </p:cNvPr>
          <p:cNvSpPr>
            <a:spLocks noChangeArrowheads="1"/>
          </p:cNvSpPr>
          <p:nvPr/>
        </p:nvSpPr>
        <p:spPr bwMode="auto">
          <a:xfrm>
            <a:off x="642910" y="4143380"/>
            <a:ext cx="7627941" cy="1438276"/>
          </a:xfrm>
          <a:prstGeom prst="actionButtonBlank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" name="AutoShape 7">
            <a:hlinkClick r:id="rId5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7235825" y="5516563"/>
            <a:ext cx="1008063" cy="433387"/>
          </a:xfrm>
          <a:prstGeom prst="actionButtonBackPrevious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ransition spd="slow">
    <p:blinds/>
    <p:sndAc>
      <p:stSnd>
        <p:snd r:embed="rId3" name="type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096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096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09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02" grpId="0"/>
      <p:bldP spid="409603" grpId="0"/>
      <p:bldP spid="409606" grpId="0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8754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571500" y="428625"/>
            <a:ext cx="4821238" cy="803275"/>
          </a:xfrm>
        </p:spPr>
        <p:txBody>
          <a:bodyPr/>
          <a:lstStyle/>
          <a:p>
            <a:pPr algn="l" eaLnBrk="1" hangingPunct="1"/>
            <a:r>
              <a:rPr lang="zh-CN" altLang="en-US" sz="3600" b="1" smtClean="0">
                <a:solidFill>
                  <a:srgbClr val="FFFF00"/>
                </a:solidFill>
              </a:rPr>
              <a:t>朊病毒（</a:t>
            </a:r>
            <a:r>
              <a:rPr lang="en-US" altLang="zh-CN" sz="3600" b="1" smtClean="0">
                <a:solidFill>
                  <a:srgbClr val="FFFF00"/>
                </a:solidFill>
              </a:rPr>
              <a:t>prion</a:t>
            </a:r>
            <a:r>
              <a:rPr lang="zh-CN" altLang="en-US" sz="3600" b="1" smtClean="0">
                <a:solidFill>
                  <a:srgbClr val="FFFF00"/>
                </a:solidFill>
              </a:rPr>
              <a:t>）？</a:t>
            </a:r>
            <a:endParaRPr lang="zh-CN" altLang="en-US" sz="3200" b="1" smtClean="0">
              <a:solidFill>
                <a:schemeClr val="tx1"/>
              </a:solidFill>
            </a:endParaRPr>
          </a:p>
        </p:txBody>
      </p:sp>
      <p:sp>
        <p:nvSpPr>
          <p:cNvPr id="458756" name="Text Box 4"/>
          <p:cNvSpPr txBox="1">
            <a:spLocks noChangeArrowheads="1"/>
          </p:cNvSpPr>
          <p:nvPr/>
        </p:nvSpPr>
        <p:spPr bwMode="auto">
          <a:xfrm>
            <a:off x="395288" y="1341438"/>
            <a:ext cx="8280400" cy="1082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0" hangingPunct="0">
              <a:lnSpc>
                <a:spcPct val="140000"/>
              </a:lnSpc>
            </a:pPr>
            <a:r>
              <a:rPr lang="zh-CN" altLang="en-US" sz="2400">
                <a:latin typeface="华文新魏" pitchFamily="2" charset="-122"/>
                <a:ea typeface="华文新魏" pitchFamily="2" charset="-122"/>
              </a:rPr>
              <a:t>        美国学者</a:t>
            </a:r>
            <a:r>
              <a:rPr lang="en-US" altLang="zh-CN" sz="2400">
                <a:latin typeface="华文新魏" pitchFamily="2" charset="-122"/>
                <a:ea typeface="华文新魏" pitchFamily="2" charset="-122"/>
              </a:rPr>
              <a:t>S. B. Prusiner</a:t>
            </a:r>
            <a:r>
              <a:rPr lang="zh-CN" altLang="en-US" sz="2400">
                <a:latin typeface="华文新魏" pitchFamily="2" charset="-122"/>
                <a:ea typeface="华文新魏" pitchFamily="2" charset="-122"/>
              </a:rPr>
              <a:t>于</a:t>
            </a:r>
            <a:r>
              <a:rPr lang="en-US" altLang="zh-CN" sz="2400">
                <a:latin typeface="华文新魏" pitchFamily="2" charset="-122"/>
                <a:ea typeface="华文新魏" pitchFamily="2" charset="-122"/>
              </a:rPr>
              <a:t>1982</a:t>
            </a:r>
            <a:r>
              <a:rPr lang="zh-CN" altLang="en-US" sz="2400">
                <a:latin typeface="华文新魏" pitchFamily="2" charset="-122"/>
                <a:ea typeface="华文新魏" pitchFamily="2" charset="-122"/>
              </a:rPr>
              <a:t>年研究羊骚痒病（中枢神经系统退化性紊乱疾病）时发现一种由蛋白质引起的疾病。</a:t>
            </a:r>
          </a:p>
        </p:txBody>
      </p:sp>
      <p:pic>
        <p:nvPicPr>
          <p:cNvPr id="458760" name="Picture 8" descr="stanley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857875" y="2571750"/>
            <a:ext cx="2825750" cy="3319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1" name="矩形 5"/>
          <p:cNvSpPr>
            <a:spLocks noChangeArrowheads="1"/>
          </p:cNvSpPr>
          <p:nvPr/>
        </p:nvSpPr>
        <p:spPr bwMode="auto">
          <a:xfrm>
            <a:off x="5929313" y="6488113"/>
            <a:ext cx="2643187" cy="369887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b="1">
                <a:solidFill>
                  <a:srgbClr val="FF3300"/>
                </a:solidFill>
                <a:latin typeface="华文新魏" pitchFamily="2" charset="-122"/>
                <a:ea typeface="华文新魏" pitchFamily="2" charset="-122"/>
              </a:rPr>
              <a:t>1997</a:t>
            </a:r>
            <a:r>
              <a:rPr lang="zh-CN" altLang="en-US" b="1">
                <a:solidFill>
                  <a:srgbClr val="FF3300"/>
                </a:solidFill>
                <a:latin typeface="华文新魏" pitchFamily="2" charset="-122"/>
                <a:ea typeface="华文新魏" pitchFamily="2" charset="-122"/>
              </a:rPr>
              <a:t>年诺贝尔奖</a:t>
            </a:r>
            <a:endParaRPr lang="zh-CN" altLang="en-US" b="1">
              <a:solidFill>
                <a:srgbClr val="FF3300"/>
              </a:solidFill>
            </a:endParaRPr>
          </a:p>
        </p:txBody>
      </p:sp>
      <p:pic>
        <p:nvPicPr>
          <p:cNvPr id="14342" name="Picture 4" descr="prion 的感染对象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42938" y="2528888"/>
            <a:ext cx="4500562" cy="432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 Box 5"/>
          <p:cNvSpPr txBox="1">
            <a:spLocks noChangeArrowheads="1"/>
          </p:cNvSpPr>
          <p:nvPr/>
        </p:nvSpPr>
        <p:spPr bwMode="auto">
          <a:xfrm>
            <a:off x="642938" y="4357688"/>
            <a:ext cx="1714500" cy="307975"/>
          </a:xfrm>
          <a:prstGeom prst="rect">
            <a:avLst/>
          </a:prstGeom>
          <a:solidFill>
            <a:srgbClr val="00FFFF"/>
          </a:solidFill>
          <a:ln w="12700" cap="sq">
            <a:solidFill>
              <a:schemeClr val="folHlink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1400">
                <a:solidFill>
                  <a:srgbClr val="0066FF"/>
                </a:solidFill>
                <a:latin typeface="华文新魏" pitchFamily="2" charset="-122"/>
                <a:ea typeface="华文新魏" pitchFamily="2" charset="-122"/>
              </a:rPr>
              <a:t>人的库鲁病（</a:t>
            </a:r>
            <a:r>
              <a:rPr lang="en-US" altLang="zh-CN" sz="1400">
                <a:solidFill>
                  <a:srgbClr val="0066FF"/>
                </a:solidFill>
                <a:latin typeface="华文新魏" pitchFamily="2" charset="-122"/>
                <a:ea typeface="华文新魏" pitchFamily="2" charset="-122"/>
              </a:rPr>
              <a:t>kuru)</a:t>
            </a:r>
            <a:endParaRPr lang="zh-CN" altLang="en-US" sz="1400">
              <a:solidFill>
                <a:srgbClr val="0066FF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11" name="Text Box 6"/>
          <p:cNvSpPr txBox="1">
            <a:spLocks noChangeArrowheads="1"/>
          </p:cNvSpPr>
          <p:nvPr/>
        </p:nvSpPr>
        <p:spPr bwMode="auto">
          <a:xfrm>
            <a:off x="642938" y="2500313"/>
            <a:ext cx="2141537" cy="409575"/>
          </a:xfrm>
          <a:prstGeom prst="rect">
            <a:avLst/>
          </a:prstGeom>
          <a:solidFill>
            <a:schemeClr val="folHlink"/>
          </a:solidFill>
          <a:ln w="12700" cap="sq">
            <a:solidFill>
              <a:schemeClr val="folHlink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000">
                <a:solidFill>
                  <a:srgbClr val="FFFF00"/>
                </a:solidFill>
                <a:latin typeface="华文新魏" pitchFamily="2" charset="-122"/>
                <a:ea typeface="华文新魏" pitchFamily="2" charset="-122"/>
              </a:rPr>
              <a:t>羊搔痒症</a:t>
            </a:r>
            <a:r>
              <a:rPr lang="en-US" altLang="zh-CN" sz="2000">
                <a:solidFill>
                  <a:srgbClr val="FFFF00"/>
                </a:solidFill>
                <a:latin typeface="华文新魏" pitchFamily="2" charset="-122"/>
                <a:ea typeface="华文新魏" pitchFamily="2" charset="-122"/>
              </a:rPr>
              <a:t>(scrapie)</a:t>
            </a:r>
          </a:p>
        </p:txBody>
      </p:sp>
      <p:sp>
        <p:nvSpPr>
          <p:cNvPr id="12" name="Text Box 7"/>
          <p:cNvSpPr txBox="1">
            <a:spLocks noChangeArrowheads="1"/>
          </p:cNvSpPr>
          <p:nvPr/>
        </p:nvSpPr>
        <p:spPr bwMode="auto">
          <a:xfrm>
            <a:off x="2500313" y="6273800"/>
            <a:ext cx="2709862" cy="584200"/>
          </a:xfrm>
          <a:prstGeom prst="rect">
            <a:avLst/>
          </a:prstGeom>
          <a:solidFill>
            <a:srgbClr val="99FF99"/>
          </a:solidFill>
          <a:ln w="12700" cap="sq">
            <a:solidFill>
              <a:schemeClr val="folHlink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16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疯牛病</a:t>
            </a:r>
            <a:r>
              <a:rPr lang="en-US" altLang="zh-CN" sz="16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(spongiformencephalopathy)</a:t>
            </a:r>
          </a:p>
        </p:txBody>
      </p:sp>
    </p:spTree>
  </p:cSld>
  <p:clrMapOvr>
    <a:masterClrMapping/>
  </p:clrMapOvr>
  <p:transition>
    <p:sndAc>
      <p:stSnd>
        <p:snd r:embed="rId2" name="type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8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587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587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87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3" dur="500"/>
                                        <p:tgtEl>
                                          <p:spTgt spid="4587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87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4587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4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4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"/>
                            </p:stCondLst>
                            <p:childTnLst>
                              <p:par>
                                <p:cTn id="3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8754" grpId="0"/>
      <p:bldP spid="458756" grpId="0" autoUpdateAnimBg="0"/>
      <p:bldP spid="14341" grpId="0" animBg="1"/>
      <p:bldP spid="10" grpId="0" animBg="1" autoUpdateAnimBg="0"/>
      <p:bldP spid="11" grpId="0" animBg="1" autoUpdateAnimBg="0"/>
      <p:bldP spid="12" grpId="0" animBg="1" autoUpdateAnimBg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4|21.8|26.1|17.4|15.6|9.2|16"/>
</p:tagLst>
</file>

<file path=ppt/theme/theme1.xml><?xml version="1.0" encoding="utf-8"?>
<a:theme xmlns:a="http://schemas.openxmlformats.org/drawingml/2006/main" name="默认设计模板">
  <a:themeElements>
    <a:clrScheme name="默认设计模板 15">
      <a:dk1>
        <a:srgbClr val="333333"/>
      </a:dk1>
      <a:lt1>
        <a:srgbClr val="FFFFFF"/>
      </a:lt1>
      <a:dk2>
        <a:srgbClr val="000000"/>
      </a:dk2>
      <a:lt2>
        <a:srgbClr val="FFCC00"/>
      </a:lt2>
      <a:accent1>
        <a:srgbClr val="FFFF00"/>
      </a:accent1>
      <a:accent2>
        <a:srgbClr val="3333FF"/>
      </a:accent2>
      <a:accent3>
        <a:srgbClr val="AAAAAA"/>
      </a:accent3>
      <a:accent4>
        <a:srgbClr val="DADADA"/>
      </a:accent4>
      <a:accent5>
        <a:srgbClr val="FFFFAA"/>
      </a:accent5>
      <a:accent6>
        <a:srgbClr val="2D2DE7"/>
      </a:accent6>
      <a:hlink>
        <a:srgbClr val="3333CC"/>
      </a:hlink>
      <a:folHlink>
        <a:srgbClr val="8C9EA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pitchFamily="2" charset="-122"/>
            <a:cs typeface="经典繁角篆" pitchFamily="49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pitchFamily="2" charset="-122"/>
            <a:cs typeface="经典繁角篆" pitchFamily="49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3">
        <a:dk1>
          <a:srgbClr val="FFFFFF"/>
        </a:dk1>
        <a:lt1>
          <a:srgbClr val="FFFFFF"/>
        </a:lt1>
        <a:dk2>
          <a:srgbClr val="FFCC00"/>
        </a:dk2>
        <a:lt2>
          <a:srgbClr val="2D2015"/>
        </a:lt2>
        <a:accent1>
          <a:srgbClr val="FFFF66"/>
        </a:accent1>
        <a:accent2>
          <a:srgbClr val="3333FF"/>
        </a:accent2>
        <a:accent3>
          <a:srgbClr val="FFFFFF"/>
        </a:accent3>
        <a:accent4>
          <a:srgbClr val="DADADA"/>
        </a:accent4>
        <a:accent5>
          <a:srgbClr val="FFFFB8"/>
        </a:accent5>
        <a:accent6>
          <a:srgbClr val="2D2DE7"/>
        </a:accent6>
        <a:hlink>
          <a:srgbClr val="3333CC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14">
        <a:dk1>
          <a:srgbClr val="333333"/>
        </a:dk1>
        <a:lt1>
          <a:srgbClr val="FFFFFF"/>
        </a:lt1>
        <a:dk2>
          <a:srgbClr val="000000"/>
        </a:dk2>
        <a:lt2>
          <a:srgbClr val="FF9900"/>
        </a:lt2>
        <a:accent1>
          <a:srgbClr val="FFCC66"/>
        </a:accent1>
        <a:accent2>
          <a:srgbClr val="3333FF"/>
        </a:accent2>
        <a:accent3>
          <a:srgbClr val="AAAAAA"/>
        </a:accent3>
        <a:accent4>
          <a:srgbClr val="DADADA"/>
        </a:accent4>
        <a:accent5>
          <a:srgbClr val="FFE2B8"/>
        </a:accent5>
        <a:accent6>
          <a:srgbClr val="2D2DE7"/>
        </a:accent6>
        <a:hlink>
          <a:srgbClr val="3333CC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5">
        <a:dk1>
          <a:srgbClr val="333333"/>
        </a:dk1>
        <a:lt1>
          <a:srgbClr val="FFFFFF"/>
        </a:lt1>
        <a:dk2>
          <a:srgbClr val="000000"/>
        </a:dk2>
        <a:lt2>
          <a:srgbClr val="FFCC00"/>
        </a:lt2>
        <a:accent1>
          <a:srgbClr val="FFFF00"/>
        </a:accent1>
        <a:accent2>
          <a:srgbClr val="3333FF"/>
        </a:accent2>
        <a:accent3>
          <a:srgbClr val="AAAAAA"/>
        </a:accent3>
        <a:accent4>
          <a:srgbClr val="DADADA"/>
        </a:accent4>
        <a:accent5>
          <a:srgbClr val="FFFFAA"/>
        </a:accent5>
        <a:accent6>
          <a:srgbClr val="2D2DE7"/>
        </a:accent6>
        <a:hlink>
          <a:srgbClr val="3333CC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5642</TotalTime>
  <Words>1224</Words>
  <Application>Microsoft Office PowerPoint</Application>
  <PresentationFormat>全屏显示(4:3)</PresentationFormat>
  <Paragraphs>195</Paragraphs>
  <Slides>32</Slides>
  <Notes>2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3</vt:i4>
      </vt:variant>
      <vt:variant>
        <vt:lpstr>幻灯片标题</vt:lpstr>
      </vt:variant>
      <vt:variant>
        <vt:i4>32</vt:i4>
      </vt:variant>
    </vt:vector>
  </HeadingPairs>
  <TitlesOfParts>
    <vt:vector size="36" baseType="lpstr">
      <vt:lpstr>默认设计模板</vt:lpstr>
      <vt:lpstr>Picture</vt:lpstr>
      <vt:lpstr>图片</vt:lpstr>
      <vt:lpstr>Microsoft Word 图片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朊病毒（prion）？</vt:lpstr>
      <vt:lpstr>正常的朊蛋白：PrP c 异常的致病朊蛋白质：PrP sc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“Biobrick”的连接</vt:lpstr>
      <vt:lpstr>人工细胞群体图案系统 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</vt:vector>
  </TitlesOfParts>
  <Company>浙江大学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黄任群</dc:creator>
  <cp:lastModifiedBy>wumin</cp:lastModifiedBy>
  <cp:revision>270</cp:revision>
  <dcterms:created xsi:type="dcterms:W3CDTF">2006-05-29T17:22:07Z</dcterms:created>
  <dcterms:modified xsi:type="dcterms:W3CDTF">2014-11-05T06:34:41Z</dcterms:modified>
</cp:coreProperties>
</file>